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11092906" r:id="rId2"/>
    <p:sldId id="11092907" r:id="rId3"/>
    <p:sldId id="11092846" r:id="rId4"/>
    <p:sldId id="11092853" r:id="rId5"/>
    <p:sldId id="11092854" r:id="rId6"/>
    <p:sldId id="11092875" r:id="rId7"/>
    <p:sldId id="11092876" r:id="rId8"/>
    <p:sldId id="11092877" r:id="rId9"/>
    <p:sldId id="11092878" r:id="rId10"/>
    <p:sldId id="11092879" r:id="rId11"/>
    <p:sldId id="11092880" r:id="rId12"/>
    <p:sldId id="11092881" r:id="rId13"/>
    <p:sldId id="11092882" r:id="rId14"/>
    <p:sldId id="11092883" r:id="rId15"/>
    <p:sldId id="11092884" r:id="rId16"/>
    <p:sldId id="11092885" r:id="rId17"/>
    <p:sldId id="11092886" r:id="rId18"/>
    <p:sldId id="11092887" r:id="rId19"/>
    <p:sldId id="11092888" r:id="rId20"/>
    <p:sldId id="11092889" r:id="rId21"/>
    <p:sldId id="11092890" r:id="rId22"/>
    <p:sldId id="11092891" r:id="rId23"/>
    <p:sldId id="11092892" r:id="rId24"/>
    <p:sldId id="11092893" r:id="rId25"/>
    <p:sldId id="11092894" r:id="rId26"/>
    <p:sldId id="11092895" r:id="rId27"/>
    <p:sldId id="11092896" r:id="rId28"/>
    <p:sldId id="11092897" r:id="rId29"/>
    <p:sldId id="11092898" r:id="rId30"/>
    <p:sldId id="11092899" r:id="rId31"/>
    <p:sldId id="11092900" r:id="rId32"/>
    <p:sldId id="11092901" r:id="rId33"/>
    <p:sldId id="11092902" r:id="rId34"/>
    <p:sldId id="11092904" r:id="rId35"/>
    <p:sldId id="11092905" r:id="rId36"/>
  </p:sldIdLst>
  <p:sldSz cx="12192000" cy="6858000"/>
  <p:notesSz cx="6858000" cy="9144000"/>
  <p:embeddedFontLst>
    <p:embeddedFont>
      <p:font typeface="思源黑体 CN Heavy" panose="02010600030101010101" charset="-122"/>
      <p:bold r:id="rId38"/>
    </p:embeddedFont>
    <p:embeddedFont>
      <p:font typeface="思源黑体 CN Normal" panose="02010600030101010101" charset="-122"/>
      <p:regular r:id="rId39"/>
    </p:embeddedFont>
    <p:embeddedFont>
      <p:font typeface="优设标题黑" panose="02010600030101010101" charset="-12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等线" panose="02010600030101010101" pitchFamily="2" charset="-122"/>
      <p:regular r:id="rId45"/>
      <p:bold r:id="rId46"/>
    </p:embeddedFont>
    <p:embeddedFont>
      <p:font typeface="等线 Light" panose="02010600030101010101" pitchFamily="2" charset="-122"/>
      <p:regular r:id="rId47"/>
    </p:embeddedFont>
    <p:embeddedFont>
      <p:font typeface="微软雅黑" panose="020B0503020204020204" pitchFamily="34" charset="-122"/>
      <p:regular r:id="rId48"/>
      <p:bold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4A5"/>
    <a:srgbClr val="1A7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15A58-E49B-4A20-80E7-584CD1194DAC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684D8-23E4-435C-94C4-27994CF0C4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what is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Integrated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Sensing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 and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Communication</a:t>
            </a:r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（</a:t>
            </a:r>
            <a:r>
              <a:rPr lang="en-US" altLang="zh-CN"/>
              <a:t>ISAC</a:t>
            </a:r>
            <a:r>
              <a:rPr lang="zh-CN" altLang="en-US"/>
              <a:t>）？</a:t>
            </a:r>
            <a:r>
              <a:rPr lang="en-US" altLang="zh-CN"/>
              <a:t> it is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originated from the development and integration of</a:t>
            </a: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radar </a:t>
            </a: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and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communication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 technologies.</a:t>
            </a:r>
          </a:p>
          <a:p>
            <a:r>
              <a:rPr lang="en-US" altLang="zh-CN"/>
              <a:t>Radar is used to detect targets, obtain information such as their </a:t>
            </a:r>
            <a:r>
              <a:rPr lang="en-US" altLang="zh-CN" b="1"/>
              <a:t>distance and speed</a:t>
            </a:r>
            <a:r>
              <a:rPr lang="en-US" altLang="zh-CN"/>
              <a:t>, then </a:t>
            </a:r>
            <a:r>
              <a:rPr lang="en-US" altLang="zh-CN" b="1"/>
              <a:t>classify and track target</a:t>
            </a:r>
            <a:r>
              <a:rPr lang="en-US" altLang="zh-CN"/>
              <a:t>s.  Communication and sensing are originally two different theoretical systems\</a:t>
            </a:r>
          </a:p>
          <a:p>
            <a:r>
              <a:rPr lang="en-US" altLang="zh-CN"/>
              <a:t>however, The emergence of mimo technology allows the two theories to be integrated into a whole system. what is mimo? mimo is</a:t>
            </a:r>
          </a:p>
          <a:p>
            <a:r>
              <a:rPr lang="en-US" altLang="zh-CN"/>
              <a:t>Imagine that two devices originally had only one path to connect to each other for independent communication or sensing .  Now, using MIMO technology, multiple paths can be used to establish connections at the same time, so that some paths can be used for communication and perception respectively.</a:t>
            </a:r>
          </a:p>
          <a:p>
            <a:r>
              <a:rPr lang="en-US" altLang="zh-CN"/>
              <a:t>by using  mimo technology, 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ISAC is the integrated system of communication , sensing,  and computing  is used to ensure each functions to get better performance</a:t>
            </a:r>
          </a:p>
          <a:p>
            <a:r>
              <a:rPr lang="en-US" altLang="zh-CN"/>
              <a:t> In this  system, communication means...</a:t>
            </a:r>
          </a:p>
          <a:p>
            <a:r>
              <a:rPr lang="en-US" altLang="zh-CN"/>
              <a:t>there are two main ways to realize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Integrated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Sensing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 and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Communication</a:t>
            </a:r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（</a:t>
            </a:r>
            <a:r>
              <a:rPr lang="en-US" altLang="zh-CN">
                <a:sym typeface="+mn-ea"/>
              </a:rPr>
              <a:t>ISAC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the first system model is 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ISAC for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Sensing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 (communication promotes Sensing),</a:t>
            </a:r>
          </a:p>
          <a:p>
            <a:r>
              <a:rPr lang="en-US" altLang="zh-CN"/>
              <a:t>the second model is 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ISAC for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Communication 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(Sensing-assisted Communication)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. </a:t>
            </a:r>
          </a:p>
          <a:p>
            <a:r>
              <a:rPr lang="en-US" altLang="zh-CN"/>
              <a:t>Next, i will introduce two models respectively.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一：</a:t>
            </a:r>
            <a:r>
              <a:rPr lang="en-US" altLang="zh-CN"/>
              <a:t>in the model of  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ISAC for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Sensing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 (communication promotes Sensing), this means perform sensing with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M" panose="00020600040101010101" pitchFamily="18" charset="-122"/>
                <a:sym typeface="OPPOSans M" panose="00020600040101010101" pitchFamily="18" charset="-122"/>
              </a:rPr>
              <a:t> Communication Signals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M" panose="00020600040101010101" pitchFamily="18" charset="-122"/>
                <a:sym typeface="OPPOSans M" panose="00020600040101010101" pitchFamily="18" charset="-122"/>
              </a:rPr>
              <a:t>,  in this way the same device is cable for both sensing and commucation.</a:t>
            </a:r>
          </a:p>
          <a:p>
            <a:r>
              <a:rPr lang="en-US" altLang="zh-CN">
                <a:sym typeface="+mn-ea"/>
              </a:rPr>
              <a:t>so the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M" panose="00020600040101010101" pitchFamily="18" charset="-122"/>
                <a:sym typeface="OPPOSans M" panose="00020600040101010101" pitchFamily="18" charset="-122"/>
              </a:rPr>
              <a:t>System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M" panose="00020600040101010101" pitchFamily="18" charset="-122"/>
                <a:sym typeface="OPPOSans M" panose="00020600040101010101" pitchFamily="18" charset="-122"/>
              </a:rPr>
              <a:t>Cost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M" panose="00020600040101010101" pitchFamily="18" charset="-122"/>
                <a:sym typeface="OPPOSans M" panose="00020600040101010101" pitchFamily="18" charset="-122"/>
              </a:rPr>
              <a:t> and Complexity is reduced. what is more, because of the </a:t>
            </a:r>
            <a:r>
              <a:rPr lang="en-US" altLang="zh-CN"/>
              <a:t>instant communication capability and large bandwidth of the communication system, the hign-accuracy</a:t>
            </a:r>
            <a:r>
              <a:rPr lang="en-US" altLang="zh-CN">
                <a:sym typeface="+mn-ea"/>
              </a:rPr>
              <a:t> sensing</a:t>
            </a:r>
            <a:r>
              <a:rPr lang="en-US" altLang="zh-CN"/>
              <a:t> and real time sensing is obtained.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二：</a:t>
            </a:r>
            <a:r>
              <a:rPr lang="en-US" altLang="zh-CN"/>
              <a:t>the second model is 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ISAC for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Communication 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(Sensing-assisted Communication)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. this includes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M" panose="00020600040101010101" pitchFamily="18" charset="-122"/>
                <a:sym typeface="OPPOSans M" panose="00020600040101010101" pitchFamily="18" charset="-122"/>
              </a:rPr>
              <a:t>Sensing the Target's Position and Velocity to Align the Communication Beam with the User</a:t>
            </a:r>
            <a:endParaRPr lang="en-US" altLang="zh-CN"/>
          </a:p>
          <a:p>
            <a:r>
              <a:rPr lang="en-US" altLang="zh-CN"/>
              <a:t>By locating and tracking the target through sensing, the communication beam is directly stick to the target user, thus achieving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二：</a:t>
            </a:r>
            <a:r>
              <a:rPr lang="en-US" altLang="zh-CN"/>
              <a:t>the second model is 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ISAC for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Communication 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(Sensing-assisted Communication)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rPr>
              <a:t>. this includes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M" panose="00020600040101010101" pitchFamily="18" charset="-122"/>
                <a:sym typeface="OPPOSans M" panose="00020600040101010101" pitchFamily="18" charset="-122"/>
              </a:rPr>
              <a:t>Sensing the Target's Position and Velocity to Align the Communication Beam with the User</a:t>
            </a:r>
            <a:endParaRPr lang="en-US" altLang="zh-CN"/>
          </a:p>
          <a:p>
            <a:r>
              <a:rPr lang="en-US" altLang="zh-CN"/>
              <a:t>By locating and tracking the target through sensing, the communication beam is directly stick to the target user, thus achieving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EC32-5200-4B2E-A6DE-D0545AC5317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458E-751B-4B99-8838-A605F107CC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CEC32-5200-4B2E-A6DE-D0545AC5317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458E-751B-4B99-8838-A605F107CC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image" Target="../media/image13.png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29" Type="http://schemas.openxmlformats.org/officeDocument/2006/relationships/tags" Target="../tags/tag39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8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ebp_yd5cy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418" y="-4876"/>
            <a:ext cx="12201418" cy="6862876"/>
          </a:xfrm>
          <a:prstGeom prst="rect">
            <a:avLst/>
          </a:prstGeom>
          <a:solidFill>
            <a:srgbClr val="007B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 rot="19983875">
            <a:off x="5511359" y="1737763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 rot="4616209">
            <a:off x="-3708931" y="1129040"/>
            <a:ext cx="7528182" cy="7528180"/>
            <a:chOff x="984860" y="319772"/>
            <a:chExt cx="3597810" cy="3597810"/>
          </a:xfrm>
        </p:grpSpPr>
        <p:sp>
          <p:nvSpPr>
            <p:cNvPr id="16" name="弧形 15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1" name="弧形 20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57300" y="1505585"/>
            <a:ext cx="79927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Integrated Sensing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and Communication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359719" y="3171373"/>
            <a:ext cx="53769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57300" y="3213100"/>
            <a:ext cx="5522595" cy="23069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group 7: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陈胤举、周慧斌、宋毅飞、陈根文、陈治霖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257451" y="5811052"/>
            <a:ext cx="2918712" cy="460375"/>
            <a:chOff x="1414931" y="4829977"/>
            <a:chExt cx="2918712" cy="460375"/>
          </a:xfrm>
        </p:grpSpPr>
        <p:sp>
          <p:nvSpPr>
            <p:cNvPr id="33" name="文本框 32"/>
            <p:cNvSpPr txBox="1"/>
            <p:nvPr/>
          </p:nvSpPr>
          <p:spPr>
            <a:xfrm>
              <a:off x="1712363" y="4829977"/>
              <a:ext cx="2621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date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2024.12.22</a:t>
              </a:r>
            </a:p>
          </p:txBody>
        </p:sp>
        <p:sp>
          <p:nvSpPr>
            <p:cNvPr id="34" name="八边形 33"/>
            <p:cNvSpPr/>
            <p:nvPr/>
          </p:nvSpPr>
          <p:spPr>
            <a:xfrm>
              <a:off x="1414931" y="4925303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 amt="10000"/>
          </a:blip>
          <a:srcRect t="23606" r="6844"/>
          <a:stretch>
            <a:fillRect/>
          </a:stretch>
        </p:blipFill>
        <p:spPr>
          <a:xfrm flipH="1">
            <a:off x="-72180" y="34527"/>
            <a:ext cx="5661627" cy="887697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70" name="组合 69"/>
          <p:cNvGrpSpPr/>
          <p:nvPr/>
        </p:nvGrpSpPr>
        <p:grpSpPr>
          <a:xfrm>
            <a:off x="1" y="628693"/>
            <a:ext cx="12191999" cy="619006"/>
            <a:chOff x="1" y="628693"/>
            <a:chExt cx="12191999" cy="619006"/>
          </a:xfrm>
        </p:grpSpPr>
        <p:grpSp>
          <p:nvGrpSpPr>
            <p:cNvPr id="50" name="组合 49"/>
            <p:cNvGrpSpPr/>
            <p:nvPr/>
          </p:nvGrpSpPr>
          <p:grpSpPr>
            <a:xfrm>
              <a:off x="1" y="938196"/>
              <a:ext cx="12191999" cy="0"/>
              <a:chOff x="2" y="972716"/>
              <a:chExt cx="12191999" cy="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2" y="972716"/>
                <a:ext cx="564726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6570133" y="972716"/>
                <a:ext cx="562186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497" y="628693"/>
              <a:ext cx="619006" cy="619006"/>
            </a:xfrm>
            <a:prstGeom prst="rect">
              <a:avLst/>
            </a:prstGeom>
          </p:spPr>
        </p:pic>
      </p:grpSp>
      <p:grpSp>
        <p:nvGrpSpPr>
          <p:cNvPr id="74" name="组合 73"/>
          <p:cNvGrpSpPr/>
          <p:nvPr/>
        </p:nvGrpSpPr>
        <p:grpSpPr>
          <a:xfrm>
            <a:off x="9593680" y="4384247"/>
            <a:ext cx="2283100" cy="2382895"/>
            <a:chOff x="10006941" y="5020448"/>
            <a:chExt cx="1531151" cy="1598081"/>
          </a:xfrm>
        </p:grpSpPr>
        <p:sp>
          <p:nvSpPr>
            <p:cNvPr id="57" name="任意多边形: 形状 56"/>
            <p:cNvSpPr/>
            <p:nvPr/>
          </p:nvSpPr>
          <p:spPr>
            <a:xfrm>
              <a:off x="10070405" y="5323371"/>
              <a:ext cx="1403954" cy="118129"/>
            </a:xfrm>
            <a:custGeom>
              <a:avLst/>
              <a:gdLst>
                <a:gd name="connsiteX0" fmla="*/ 0 w 1403954"/>
                <a:gd name="connsiteY0" fmla="*/ 0 h 118129"/>
                <a:gd name="connsiteX1" fmla="*/ 1403955 w 1403954"/>
                <a:gd name="connsiteY1" fmla="*/ 0 h 118129"/>
                <a:gd name="connsiteX2" fmla="*/ 1403955 w 1403954"/>
                <a:gd name="connsiteY2" fmla="*/ 118130 h 118129"/>
                <a:gd name="connsiteX3" fmla="*/ 0 w 1403954"/>
                <a:gd name="connsiteY3" fmla="*/ 118130 h 11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954" h="118129">
                  <a:moveTo>
                    <a:pt x="0" y="0"/>
                  </a:moveTo>
                  <a:lnTo>
                    <a:pt x="1403955" y="0"/>
                  </a:lnTo>
                  <a:lnTo>
                    <a:pt x="1403955" y="118130"/>
                  </a:lnTo>
                  <a:lnTo>
                    <a:pt x="0" y="11813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10006941" y="5020448"/>
              <a:ext cx="1531151" cy="1598081"/>
              <a:chOff x="10006941" y="5020448"/>
              <a:chExt cx="1531151" cy="1598081"/>
            </a:xfrm>
          </p:grpSpPr>
          <p:sp>
            <p:nvSpPr>
              <p:cNvPr id="56" name="任意多边形: 形状 55"/>
              <p:cNvSpPr/>
              <p:nvPr/>
            </p:nvSpPr>
            <p:spPr>
              <a:xfrm>
                <a:off x="10067473" y="5020448"/>
                <a:ext cx="1410087" cy="243458"/>
              </a:xfrm>
              <a:custGeom>
                <a:avLst/>
                <a:gdLst>
                  <a:gd name="connsiteX0" fmla="*/ 1410087 w 1410087"/>
                  <a:gd name="connsiteY0" fmla="*/ 243459 h 243458"/>
                  <a:gd name="connsiteX1" fmla="*/ 0 w 1410087"/>
                  <a:gd name="connsiteY1" fmla="*/ 243459 h 243458"/>
                  <a:gd name="connsiteX2" fmla="*/ 699977 w 1410087"/>
                  <a:gd name="connsiteY2" fmla="*/ 0 h 243458"/>
                  <a:gd name="connsiteX3" fmla="*/ 1410087 w 1410087"/>
                  <a:gd name="connsiteY3" fmla="*/ 243459 h 24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0087" h="243458">
                    <a:moveTo>
                      <a:pt x="1410087" y="243459"/>
                    </a:moveTo>
                    <a:lnTo>
                      <a:pt x="0" y="243459"/>
                    </a:lnTo>
                    <a:lnTo>
                      <a:pt x="699977" y="0"/>
                    </a:lnTo>
                    <a:lnTo>
                      <a:pt x="1410087" y="24345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10006941" y="6105479"/>
                <a:ext cx="1531150" cy="119729"/>
              </a:xfrm>
              <a:custGeom>
                <a:avLst/>
                <a:gdLst>
                  <a:gd name="connsiteX0" fmla="*/ 0 w 1531150"/>
                  <a:gd name="connsiteY0" fmla="*/ 0 h 119729"/>
                  <a:gd name="connsiteX1" fmla="*/ 1531151 w 1531150"/>
                  <a:gd name="connsiteY1" fmla="*/ 0 h 119729"/>
                  <a:gd name="connsiteX2" fmla="*/ 1531151 w 1531150"/>
                  <a:gd name="connsiteY2" fmla="*/ 119729 h 119729"/>
                  <a:gd name="connsiteX3" fmla="*/ 0 w 1531150"/>
                  <a:gd name="connsiteY3" fmla="*/ 119729 h 11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150" h="119729">
                    <a:moveTo>
                      <a:pt x="0" y="0"/>
                    </a:moveTo>
                    <a:lnTo>
                      <a:pt x="1531151" y="0"/>
                    </a:lnTo>
                    <a:lnTo>
                      <a:pt x="1531151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70405" y="6282540"/>
                <a:ext cx="1403954" cy="335989"/>
              </a:xfrm>
              <a:custGeom>
                <a:avLst/>
                <a:gdLst>
                  <a:gd name="connsiteX0" fmla="*/ 1403955 w 1403954"/>
                  <a:gd name="connsiteY0" fmla="*/ 335989 h 335989"/>
                  <a:gd name="connsiteX1" fmla="*/ 1249826 w 1403954"/>
                  <a:gd name="connsiteY1" fmla="*/ 335989 h 335989"/>
                  <a:gd name="connsiteX2" fmla="*/ 1249826 w 1403954"/>
                  <a:gd name="connsiteY2" fmla="*/ 102930 h 335989"/>
                  <a:gd name="connsiteX3" fmla="*/ 1062099 w 1403954"/>
                  <a:gd name="connsiteY3" fmla="*/ 102930 h 335989"/>
                  <a:gd name="connsiteX4" fmla="*/ 1062099 w 1403954"/>
                  <a:gd name="connsiteY4" fmla="*/ 335989 h 335989"/>
                  <a:gd name="connsiteX5" fmla="*/ 795975 w 1403954"/>
                  <a:gd name="connsiteY5" fmla="*/ 335989 h 335989"/>
                  <a:gd name="connsiteX6" fmla="*/ 795975 w 1403954"/>
                  <a:gd name="connsiteY6" fmla="*/ 102930 h 335989"/>
                  <a:gd name="connsiteX7" fmla="*/ 608247 w 1403954"/>
                  <a:gd name="connsiteY7" fmla="*/ 102930 h 335989"/>
                  <a:gd name="connsiteX8" fmla="*/ 608247 w 1403954"/>
                  <a:gd name="connsiteY8" fmla="*/ 335989 h 335989"/>
                  <a:gd name="connsiteX9" fmla="*/ 341856 w 1403954"/>
                  <a:gd name="connsiteY9" fmla="*/ 335989 h 335989"/>
                  <a:gd name="connsiteX10" fmla="*/ 341856 w 1403954"/>
                  <a:gd name="connsiteY10" fmla="*/ 102930 h 335989"/>
                  <a:gd name="connsiteX11" fmla="*/ 154395 w 1403954"/>
                  <a:gd name="connsiteY11" fmla="*/ 102930 h 335989"/>
                  <a:gd name="connsiteX12" fmla="*/ 154395 w 1403954"/>
                  <a:gd name="connsiteY12" fmla="*/ 335989 h 335989"/>
                  <a:gd name="connsiteX13" fmla="*/ 0 w 1403954"/>
                  <a:gd name="connsiteY13" fmla="*/ 335989 h 335989"/>
                  <a:gd name="connsiteX14" fmla="*/ 0 w 1403954"/>
                  <a:gd name="connsiteY14" fmla="*/ 0 h 335989"/>
                  <a:gd name="connsiteX15" fmla="*/ 1403955 w 1403954"/>
                  <a:gd name="connsiteY15" fmla="*/ 0 h 335989"/>
                  <a:gd name="connsiteX16" fmla="*/ 1403955 w 1403954"/>
                  <a:gd name="connsiteY16" fmla="*/ 335989 h 33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3954" h="335989">
                    <a:moveTo>
                      <a:pt x="1403955" y="335989"/>
                    </a:moveTo>
                    <a:lnTo>
                      <a:pt x="1249826" y="335989"/>
                    </a:lnTo>
                    <a:lnTo>
                      <a:pt x="1249826" y="102930"/>
                    </a:lnTo>
                    <a:lnTo>
                      <a:pt x="1062099" y="102930"/>
                    </a:lnTo>
                    <a:lnTo>
                      <a:pt x="1062099" y="335989"/>
                    </a:lnTo>
                    <a:lnTo>
                      <a:pt x="795975" y="335989"/>
                    </a:lnTo>
                    <a:lnTo>
                      <a:pt x="795975" y="102930"/>
                    </a:lnTo>
                    <a:lnTo>
                      <a:pt x="608247" y="102930"/>
                    </a:lnTo>
                    <a:lnTo>
                      <a:pt x="608247" y="335989"/>
                    </a:lnTo>
                    <a:lnTo>
                      <a:pt x="341856" y="335989"/>
                    </a:lnTo>
                    <a:lnTo>
                      <a:pt x="341856" y="102930"/>
                    </a:lnTo>
                    <a:lnTo>
                      <a:pt x="154395" y="102930"/>
                    </a:lnTo>
                    <a:lnTo>
                      <a:pt x="154395" y="335989"/>
                    </a:lnTo>
                    <a:lnTo>
                      <a:pt x="0" y="335989"/>
                    </a:lnTo>
                    <a:lnTo>
                      <a:pt x="0" y="0"/>
                    </a:lnTo>
                    <a:lnTo>
                      <a:pt x="1403955" y="0"/>
                    </a:lnTo>
                    <a:lnTo>
                      <a:pt x="1403955" y="33598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006941" y="5498832"/>
                <a:ext cx="1531151" cy="541582"/>
              </a:xfrm>
              <a:custGeom>
                <a:avLst/>
                <a:gdLst>
                  <a:gd name="connsiteX0" fmla="*/ 63465 w 1531151"/>
                  <a:gd name="connsiteY0" fmla="*/ 482651 h 541582"/>
                  <a:gd name="connsiteX1" fmla="*/ 0 w 1531151"/>
                  <a:gd name="connsiteY1" fmla="*/ 482651 h 541582"/>
                  <a:gd name="connsiteX2" fmla="*/ 0 w 1531151"/>
                  <a:gd name="connsiteY2" fmla="*/ 541583 h 541582"/>
                  <a:gd name="connsiteX3" fmla="*/ 1531151 w 1531151"/>
                  <a:gd name="connsiteY3" fmla="*/ 541583 h 541582"/>
                  <a:gd name="connsiteX4" fmla="*/ 1531151 w 1531151"/>
                  <a:gd name="connsiteY4" fmla="*/ 482651 h 541582"/>
                  <a:gd name="connsiteX5" fmla="*/ 1467419 w 1531151"/>
                  <a:gd name="connsiteY5" fmla="*/ 482651 h 541582"/>
                  <a:gd name="connsiteX6" fmla="*/ 1467419 w 1531151"/>
                  <a:gd name="connsiteY6" fmla="*/ 0 h 541582"/>
                  <a:gd name="connsiteX7" fmla="*/ 63465 w 1531151"/>
                  <a:gd name="connsiteY7" fmla="*/ 0 h 541582"/>
                  <a:gd name="connsiteX8" fmla="*/ 63465 w 1531151"/>
                  <a:gd name="connsiteY8" fmla="*/ 482651 h 541582"/>
                  <a:gd name="connsiteX9" fmla="*/ 1040766 w 1531151"/>
                  <a:gd name="connsiteY9" fmla="*/ 98397 h 541582"/>
                  <a:gd name="connsiteX10" fmla="*/ 1319158 w 1531151"/>
                  <a:gd name="connsiteY10" fmla="*/ 98397 h 541582"/>
                  <a:gd name="connsiteX11" fmla="*/ 1319158 w 1531151"/>
                  <a:gd name="connsiteY11" fmla="*/ 481585 h 541582"/>
                  <a:gd name="connsiteX12" fmla="*/ 1040766 w 1531151"/>
                  <a:gd name="connsiteY12" fmla="*/ 481585 h 541582"/>
                  <a:gd name="connsiteX13" fmla="*/ 1040766 w 1531151"/>
                  <a:gd name="connsiteY13" fmla="*/ 98397 h 541582"/>
                  <a:gd name="connsiteX14" fmla="*/ 626114 w 1531151"/>
                  <a:gd name="connsiteY14" fmla="*/ 98397 h 541582"/>
                  <a:gd name="connsiteX15" fmla="*/ 904505 w 1531151"/>
                  <a:gd name="connsiteY15" fmla="*/ 98397 h 541582"/>
                  <a:gd name="connsiteX16" fmla="*/ 904505 w 1531151"/>
                  <a:gd name="connsiteY16" fmla="*/ 481585 h 541582"/>
                  <a:gd name="connsiteX17" fmla="*/ 626114 w 1531151"/>
                  <a:gd name="connsiteY17" fmla="*/ 481585 h 541582"/>
                  <a:gd name="connsiteX18" fmla="*/ 626114 w 1531151"/>
                  <a:gd name="connsiteY18" fmla="*/ 98397 h 541582"/>
                  <a:gd name="connsiteX19" fmla="*/ 211460 w 1531151"/>
                  <a:gd name="connsiteY19" fmla="*/ 98397 h 541582"/>
                  <a:gd name="connsiteX20" fmla="*/ 489851 w 1531151"/>
                  <a:gd name="connsiteY20" fmla="*/ 98397 h 541582"/>
                  <a:gd name="connsiteX21" fmla="*/ 489851 w 1531151"/>
                  <a:gd name="connsiteY21" fmla="*/ 481585 h 541582"/>
                  <a:gd name="connsiteX22" fmla="*/ 211460 w 1531151"/>
                  <a:gd name="connsiteY22" fmla="*/ 481585 h 541582"/>
                  <a:gd name="connsiteX23" fmla="*/ 211460 w 1531151"/>
                  <a:gd name="connsiteY23" fmla="*/ 98397 h 541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31151" h="541582">
                    <a:moveTo>
                      <a:pt x="63465" y="482651"/>
                    </a:moveTo>
                    <a:lnTo>
                      <a:pt x="0" y="482651"/>
                    </a:lnTo>
                    <a:cubicBezTo>
                      <a:pt x="0" y="482651"/>
                      <a:pt x="0" y="541583"/>
                      <a:pt x="0" y="541583"/>
                    </a:cubicBezTo>
                    <a:lnTo>
                      <a:pt x="1531151" y="541583"/>
                    </a:lnTo>
                    <a:cubicBezTo>
                      <a:pt x="1531151" y="541583"/>
                      <a:pt x="1531151" y="482651"/>
                      <a:pt x="1531151" y="482651"/>
                    </a:cubicBezTo>
                    <a:lnTo>
                      <a:pt x="1467419" y="482651"/>
                    </a:lnTo>
                    <a:lnTo>
                      <a:pt x="1467419" y="0"/>
                    </a:lnTo>
                    <a:cubicBezTo>
                      <a:pt x="1467419" y="0"/>
                      <a:pt x="63465" y="0"/>
                      <a:pt x="63465" y="0"/>
                    </a:cubicBezTo>
                    <a:lnTo>
                      <a:pt x="63465" y="482651"/>
                    </a:lnTo>
                    <a:close/>
                    <a:moveTo>
                      <a:pt x="1040766" y="98397"/>
                    </a:moveTo>
                    <a:lnTo>
                      <a:pt x="1319158" y="98397"/>
                    </a:lnTo>
                    <a:lnTo>
                      <a:pt x="1319158" y="481585"/>
                    </a:lnTo>
                    <a:lnTo>
                      <a:pt x="1040766" y="481585"/>
                    </a:lnTo>
                    <a:lnTo>
                      <a:pt x="1040766" y="98397"/>
                    </a:lnTo>
                    <a:close/>
                    <a:moveTo>
                      <a:pt x="626114" y="98397"/>
                    </a:moveTo>
                    <a:lnTo>
                      <a:pt x="904505" y="98397"/>
                    </a:lnTo>
                    <a:lnTo>
                      <a:pt x="904505" y="481585"/>
                    </a:lnTo>
                    <a:lnTo>
                      <a:pt x="626114" y="481585"/>
                    </a:lnTo>
                    <a:lnTo>
                      <a:pt x="626114" y="98397"/>
                    </a:lnTo>
                    <a:close/>
                    <a:moveTo>
                      <a:pt x="211460" y="98397"/>
                    </a:moveTo>
                    <a:lnTo>
                      <a:pt x="489851" y="98397"/>
                    </a:lnTo>
                    <a:lnTo>
                      <a:pt x="489851" y="481585"/>
                    </a:lnTo>
                    <a:lnTo>
                      <a:pt x="211460" y="481585"/>
                    </a:lnTo>
                    <a:lnTo>
                      <a:pt x="211460" y="9839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72" name="任意多边形: 形状 71"/>
          <p:cNvSpPr/>
          <p:nvPr/>
        </p:nvSpPr>
        <p:spPr>
          <a:xfrm>
            <a:off x="2743714" y="3003916"/>
            <a:ext cx="16232370" cy="3854084"/>
          </a:xfrm>
          <a:custGeom>
            <a:avLst/>
            <a:gdLst>
              <a:gd name="connsiteX0" fmla="*/ 2669343 w 5566050"/>
              <a:gd name="connsiteY0" fmla="*/ 0 h 1321558"/>
              <a:gd name="connsiteX1" fmla="*/ 2669876 w 5566050"/>
              <a:gd name="connsiteY1" fmla="*/ 0 h 1321558"/>
              <a:gd name="connsiteX2" fmla="*/ 2808538 w 5566050"/>
              <a:gd name="connsiteY2" fmla="*/ 0 h 1321558"/>
              <a:gd name="connsiteX3" fmla="*/ 2808538 w 5566050"/>
              <a:gd name="connsiteY3" fmla="*/ 163728 h 1321558"/>
              <a:gd name="connsiteX4" fmla="*/ 2903469 w 5566050"/>
              <a:gd name="connsiteY4" fmla="*/ 191194 h 1321558"/>
              <a:gd name="connsiteX5" fmla="*/ 3011732 w 5566050"/>
              <a:gd name="connsiteY5" fmla="*/ 247459 h 1321558"/>
              <a:gd name="connsiteX6" fmla="*/ 3030664 w 5566050"/>
              <a:gd name="connsiteY6" fmla="*/ 262392 h 1321558"/>
              <a:gd name="connsiteX7" fmla="*/ 3030664 w 5566050"/>
              <a:gd name="connsiteY7" fmla="*/ 355189 h 1321558"/>
              <a:gd name="connsiteX8" fmla="*/ 2983999 w 5566050"/>
              <a:gd name="connsiteY8" fmla="*/ 355189 h 1321558"/>
              <a:gd name="connsiteX9" fmla="*/ 2983999 w 5566050"/>
              <a:gd name="connsiteY9" fmla="*/ 380521 h 1321558"/>
              <a:gd name="connsiteX10" fmla="*/ 3470384 w 5566050"/>
              <a:gd name="connsiteY10" fmla="*/ 613314 h 1321558"/>
              <a:gd name="connsiteX11" fmla="*/ 3721575 w 5566050"/>
              <a:gd name="connsiteY11" fmla="*/ 1021300 h 1321558"/>
              <a:gd name="connsiteX12" fmla="*/ 3983434 w 5566050"/>
              <a:gd name="connsiteY12" fmla="*/ 1021300 h 1321558"/>
              <a:gd name="connsiteX13" fmla="*/ 3983434 w 5566050"/>
              <a:gd name="connsiteY13" fmla="*/ 1271959 h 1321558"/>
              <a:gd name="connsiteX14" fmla="*/ 5566050 w 5566050"/>
              <a:gd name="connsiteY14" fmla="*/ 1271959 h 1321558"/>
              <a:gd name="connsiteX15" fmla="*/ 5566050 w 5566050"/>
              <a:gd name="connsiteY15" fmla="*/ 1321291 h 1321558"/>
              <a:gd name="connsiteX16" fmla="*/ 3934102 w 5566050"/>
              <a:gd name="connsiteY16" fmla="*/ 1321291 h 1321558"/>
              <a:gd name="connsiteX17" fmla="*/ 3934102 w 5566050"/>
              <a:gd name="connsiteY17" fmla="*/ 1070632 h 1321558"/>
              <a:gd name="connsiteX18" fmla="*/ 3682910 w 5566050"/>
              <a:gd name="connsiteY18" fmla="*/ 1070632 h 1321558"/>
              <a:gd name="connsiteX19" fmla="*/ 3436518 w 5566050"/>
              <a:gd name="connsiteY19" fmla="*/ 649312 h 1321558"/>
              <a:gd name="connsiteX20" fmla="*/ 2934401 w 5566050"/>
              <a:gd name="connsiteY20" fmla="*/ 421853 h 1321558"/>
              <a:gd name="connsiteX21" fmla="*/ 2934401 w 5566050"/>
              <a:gd name="connsiteY21" fmla="*/ 305857 h 1321558"/>
              <a:gd name="connsiteX22" fmla="*/ 2981066 w 5566050"/>
              <a:gd name="connsiteY22" fmla="*/ 305857 h 1321558"/>
              <a:gd name="connsiteX23" fmla="*/ 2981066 w 5566050"/>
              <a:gd name="connsiteY23" fmla="*/ 286391 h 1321558"/>
              <a:gd name="connsiteX24" fmla="*/ 2885869 w 5566050"/>
              <a:gd name="connsiteY24" fmla="*/ 237326 h 1321558"/>
              <a:gd name="connsiteX25" fmla="*/ 2758940 w 5566050"/>
              <a:gd name="connsiteY25" fmla="*/ 204527 h 1321558"/>
              <a:gd name="connsiteX26" fmla="*/ 2758940 w 5566050"/>
              <a:gd name="connsiteY26" fmla="*/ 39732 h 1321558"/>
              <a:gd name="connsiteX27" fmla="*/ 2718942 w 5566050"/>
              <a:gd name="connsiteY27" fmla="*/ 39732 h 1321558"/>
              <a:gd name="connsiteX28" fmla="*/ 2718942 w 5566050"/>
              <a:gd name="connsiteY28" fmla="*/ 204793 h 1321558"/>
              <a:gd name="connsiteX29" fmla="*/ 2592012 w 5566050"/>
              <a:gd name="connsiteY29" fmla="*/ 237592 h 1321558"/>
              <a:gd name="connsiteX30" fmla="*/ 2496282 w 5566050"/>
              <a:gd name="connsiteY30" fmla="*/ 286657 h 1321558"/>
              <a:gd name="connsiteX31" fmla="*/ 2496282 w 5566050"/>
              <a:gd name="connsiteY31" fmla="*/ 306123 h 1321558"/>
              <a:gd name="connsiteX32" fmla="*/ 2543747 w 5566050"/>
              <a:gd name="connsiteY32" fmla="*/ 306123 h 1321558"/>
              <a:gd name="connsiteX33" fmla="*/ 2543747 w 5566050"/>
              <a:gd name="connsiteY33" fmla="*/ 422120 h 1321558"/>
              <a:gd name="connsiteX34" fmla="*/ 2041630 w 5566050"/>
              <a:gd name="connsiteY34" fmla="*/ 649579 h 1321558"/>
              <a:gd name="connsiteX35" fmla="*/ 1794971 w 5566050"/>
              <a:gd name="connsiteY35" fmla="*/ 1070899 h 1321558"/>
              <a:gd name="connsiteX36" fmla="*/ 1544312 w 5566050"/>
              <a:gd name="connsiteY36" fmla="*/ 1070899 h 1321558"/>
              <a:gd name="connsiteX37" fmla="*/ 1544312 w 5566050"/>
              <a:gd name="connsiteY37" fmla="*/ 1321558 h 1321558"/>
              <a:gd name="connsiteX38" fmla="*/ 0 w 5566050"/>
              <a:gd name="connsiteY38" fmla="*/ 1321558 h 1321558"/>
              <a:gd name="connsiteX39" fmla="*/ 0 w 5566050"/>
              <a:gd name="connsiteY39" fmla="*/ 1272226 h 1321558"/>
              <a:gd name="connsiteX40" fmla="*/ 1494714 w 5566050"/>
              <a:gd name="connsiteY40" fmla="*/ 1272226 h 1321558"/>
              <a:gd name="connsiteX41" fmla="*/ 1494714 w 5566050"/>
              <a:gd name="connsiteY41" fmla="*/ 1021567 h 1321558"/>
              <a:gd name="connsiteX42" fmla="*/ 1754973 w 5566050"/>
              <a:gd name="connsiteY42" fmla="*/ 1021567 h 1321558"/>
              <a:gd name="connsiteX43" fmla="*/ 2006697 w 5566050"/>
              <a:gd name="connsiteY43" fmla="*/ 614380 h 1321558"/>
              <a:gd name="connsiteX44" fmla="*/ 2493882 w 5566050"/>
              <a:gd name="connsiteY44" fmla="*/ 377855 h 1321558"/>
              <a:gd name="connsiteX45" fmla="*/ 2493882 w 5566050"/>
              <a:gd name="connsiteY45" fmla="*/ 355455 h 1321558"/>
              <a:gd name="connsiteX46" fmla="*/ 2446417 w 5566050"/>
              <a:gd name="connsiteY46" fmla="*/ 355455 h 1321558"/>
              <a:gd name="connsiteX47" fmla="*/ 2446417 w 5566050"/>
              <a:gd name="connsiteY47" fmla="*/ 262392 h 1321558"/>
              <a:gd name="connsiteX48" fmla="*/ 2465883 w 5566050"/>
              <a:gd name="connsiteY48" fmla="*/ 247459 h 1321558"/>
              <a:gd name="connsiteX49" fmla="*/ 2574413 w 5566050"/>
              <a:gd name="connsiteY49" fmla="*/ 191461 h 1321558"/>
              <a:gd name="connsiteX50" fmla="*/ 2669343 w 5566050"/>
              <a:gd name="connsiteY50" fmla="*/ 163995 h 132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66050" h="1321558">
                <a:moveTo>
                  <a:pt x="2669343" y="0"/>
                </a:moveTo>
                <a:lnTo>
                  <a:pt x="2669876" y="0"/>
                </a:lnTo>
                <a:cubicBezTo>
                  <a:pt x="2669876" y="0"/>
                  <a:pt x="2808538" y="0"/>
                  <a:pt x="2808538" y="0"/>
                </a:cubicBezTo>
                <a:lnTo>
                  <a:pt x="2808538" y="163728"/>
                </a:lnTo>
                <a:cubicBezTo>
                  <a:pt x="2834404" y="169328"/>
                  <a:pt x="2869603" y="178394"/>
                  <a:pt x="2903469" y="191194"/>
                </a:cubicBezTo>
                <a:cubicBezTo>
                  <a:pt x="2970666" y="216260"/>
                  <a:pt x="3007732" y="244259"/>
                  <a:pt x="3011732" y="247459"/>
                </a:cubicBezTo>
                <a:lnTo>
                  <a:pt x="3030664" y="262392"/>
                </a:lnTo>
                <a:cubicBezTo>
                  <a:pt x="3030664" y="262392"/>
                  <a:pt x="3030664" y="355189"/>
                  <a:pt x="3030664" y="355189"/>
                </a:cubicBezTo>
                <a:lnTo>
                  <a:pt x="2983999" y="355189"/>
                </a:lnTo>
                <a:lnTo>
                  <a:pt x="2983999" y="380521"/>
                </a:lnTo>
                <a:cubicBezTo>
                  <a:pt x="3077329" y="399454"/>
                  <a:pt x="3303456" y="458652"/>
                  <a:pt x="3470384" y="613314"/>
                </a:cubicBezTo>
                <a:cubicBezTo>
                  <a:pt x="3633578" y="764509"/>
                  <a:pt x="3699176" y="942903"/>
                  <a:pt x="3721575" y="1021300"/>
                </a:cubicBezTo>
                <a:cubicBezTo>
                  <a:pt x="3721575" y="1021300"/>
                  <a:pt x="3983434" y="1021300"/>
                  <a:pt x="3983434" y="1021300"/>
                </a:cubicBezTo>
                <a:lnTo>
                  <a:pt x="3983434" y="1271959"/>
                </a:lnTo>
                <a:cubicBezTo>
                  <a:pt x="3983434" y="1271959"/>
                  <a:pt x="5566050" y="1271959"/>
                  <a:pt x="5566050" y="1271959"/>
                </a:cubicBezTo>
                <a:lnTo>
                  <a:pt x="5566050" y="1321291"/>
                </a:lnTo>
                <a:cubicBezTo>
                  <a:pt x="5566050" y="1321291"/>
                  <a:pt x="3934102" y="1321291"/>
                  <a:pt x="3934102" y="1321291"/>
                </a:cubicBezTo>
                <a:lnTo>
                  <a:pt x="3934102" y="1070632"/>
                </a:lnTo>
                <a:lnTo>
                  <a:pt x="3682910" y="1070632"/>
                </a:lnTo>
                <a:cubicBezTo>
                  <a:pt x="3682910" y="1070632"/>
                  <a:pt x="3638912" y="836773"/>
                  <a:pt x="3436518" y="649312"/>
                </a:cubicBezTo>
                <a:cubicBezTo>
                  <a:pt x="3234658" y="462385"/>
                  <a:pt x="2934401" y="421853"/>
                  <a:pt x="2934401" y="421853"/>
                </a:cubicBezTo>
                <a:cubicBezTo>
                  <a:pt x="2934401" y="421853"/>
                  <a:pt x="2934401" y="305857"/>
                  <a:pt x="2934401" y="305857"/>
                </a:cubicBezTo>
                <a:lnTo>
                  <a:pt x="2981066" y="305857"/>
                </a:lnTo>
                <a:lnTo>
                  <a:pt x="2981066" y="286391"/>
                </a:lnTo>
                <a:cubicBezTo>
                  <a:pt x="2981066" y="286391"/>
                  <a:pt x="2948001" y="260525"/>
                  <a:pt x="2885869" y="237326"/>
                </a:cubicBezTo>
                <a:cubicBezTo>
                  <a:pt x="2824805" y="214393"/>
                  <a:pt x="2758940" y="204527"/>
                  <a:pt x="2758940" y="204527"/>
                </a:cubicBezTo>
                <a:lnTo>
                  <a:pt x="2758940" y="39732"/>
                </a:lnTo>
                <a:lnTo>
                  <a:pt x="2718942" y="39732"/>
                </a:lnTo>
                <a:lnTo>
                  <a:pt x="2718942" y="204793"/>
                </a:lnTo>
                <a:cubicBezTo>
                  <a:pt x="2718942" y="204793"/>
                  <a:pt x="2654143" y="214660"/>
                  <a:pt x="2592012" y="237592"/>
                </a:cubicBezTo>
                <a:cubicBezTo>
                  <a:pt x="2530147" y="260792"/>
                  <a:pt x="2496282" y="286657"/>
                  <a:pt x="2496282" y="286657"/>
                </a:cubicBezTo>
                <a:lnTo>
                  <a:pt x="2496282" y="306123"/>
                </a:lnTo>
                <a:cubicBezTo>
                  <a:pt x="2496282" y="306123"/>
                  <a:pt x="2543747" y="306123"/>
                  <a:pt x="2543747" y="306123"/>
                </a:cubicBezTo>
                <a:lnTo>
                  <a:pt x="2543747" y="422120"/>
                </a:lnTo>
                <a:cubicBezTo>
                  <a:pt x="2543747" y="422120"/>
                  <a:pt x="2260290" y="435719"/>
                  <a:pt x="2041630" y="649579"/>
                </a:cubicBezTo>
                <a:cubicBezTo>
                  <a:pt x="1822704" y="863972"/>
                  <a:pt x="1794971" y="1070899"/>
                  <a:pt x="1794971" y="1070899"/>
                </a:cubicBezTo>
                <a:lnTo>
                  <a:pt x="1544312" y="1070899"/>
                </a:lnTo>
                <a:cubicBezTo>
                  <a:pt x="1544312" y="1070899"/>
                  <a:pt x="1544312" y="1321558"/>
                  <a:pt x="1544312" y="1321558"/>
                </a:cubicBezTo>
                <a:lnTo>
                  <a:pt x="0" y="1321558"/>
                </a:lnTo>
                <a:lnTo>
                  <a:pt x="0" y="1272226"/>
                </a:lnTo>
                <a:lnTo>
                  <a:pt x="1494714" y="1272226"/>
                </a:lnTo>
                <a:cubicBezTo>
                  <a:pt x="1494714" y="1272226"/>
                  <a:pt x="1494714" y="1021567"/>
                  <a:pt x="1494714" y="1021567"/>
                </a:cubicBezTo>
                <a:lnTo>
                  <a:pt x="1754973" y="1021567"/>
                </a:lnTo>
                <a:cubicBezTo>
                  <a:pt x="1774972" y="946103"/>
                  <a:pt x="1835503" y="782108"/>
                  <a:pt x="2006697" y="614380"/>
                </a:cubicBezTo>
                <a:cubicBezTo>
                  <a:pt x="2184292" y="440519"/>
                  <a:pt x="2400018" y="391454"/>
                  <a:pt x="2493882" y="377855"/>
                </a:cubicBezTo>
                <a:lnTo>
                  <a:pt x="2493882" y="355455"/>
                </a:lnTo>
                <a:cubicBezTo>
                  <a:pt x="2493882" y="355455"/>
                  <a:pt x="2446417" y="355455"/>
                  <a:pt x="2446417" y="355455"/>
                </a:cubicBezTo>
                <a:lnTo>
                  <a:pt x="2446417" y="262392"/>
                </a:lnTo>
                <a:lnTo>
                  <a:pt x="2465883" y="247459"/>
                </a:lnTo>
                <a:cubicBezTo>
                  <a:pt x="2469882" y="244525"/>
                  <a:pt x="2507481" y="216526"/>
                  <a:pt x="2574413" y="191461"/>
                </a:cubicBezTo>
                <a:cubicBezTo>
                  <a:pt x="2608812" y="178661"/>
                  <a:pt x="2643477" y="169595"/>
                  <a:pt x="2669343" y="163995"/>
                </a:cubicBezTo>
                <a:close/>
              </a:path>
            </a:pathLst>
          </a:custGeom>
          <a:gradFill flip="none" rotWithShape="1">
            <a:gsLst>
              <a:gs pos="16000">
                <a:schemeClr val="bg1">
                  <a:alpha val="0"/>
                </a:schemeClr>
              </a:gs>
              <a:gs pos="32000">
                <a:schemeClr val="bg1"/>
              </a:gs>
            </a:gsLst>
            <a:lin ang="0" scaled="0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1017265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Purpose and Significance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Research Significance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2" cy="3073401"/>
            <a:chOff x="522288" y="3108959"/>
            <a:chExt cx="11580812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18400" y="3349184"/>
              <a:ext cx="2763813" cy="2585955"/>
              <a:chOff x="618400" y="3349184"/>
              <a:chExt cx="2763813" cy="2585955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: 圆角 15"/>
              <p:cNvSpPr/>
              <p:nvPr/>
            </p:nvSpPr>
            <p:spPr>
              <a:xfrm>
                <a:off x="618400" y="3349184"/>
                <a:ext cx="2722673" cy="858747"/>
              </a:xfrm>
              <a:prstGeom prst="roundRect">
                <a:avLst>
                  <a:gd name="adj" fmla="val 30595"/>
                </a:avLst>
              </a:prstGeom>
              <a:solidFill>
                <a:srgbClr val="126EA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Enhancing System Performance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437185" y="3352681"/>
              <a:ext cx="2804954" cy="2585955"/>
              <a:chOff x="577259" y="3349184"/>
              <a:chExt cx="2804954" cy="2585955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: 圆角 40"/>
              <p:cNvSpPr/>
              <p:nvPr/>
            </p:nvSpPr>
            <p:spPr>
              <a:xfrm>
                <a:off x="577259" y="3349184"/>
                <a:ext cx="2773255" cy="855251"/>
              </a:xfrm>
              <a:prstGeom prst="roundRect">
                <a:avLst>
                  <a:gd name="adj" fmla="val 30595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Saving Spectrum Resources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5411" y="3345687"/>
              <a:ext cx="2877795" cy="2585955"/>
              <a:chOff x="504418" y="3349184"/>
              <a:chExt cx="2877795" cy="2585955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: 圆角 45"/>
              <p:cNvSpPr/>
              <p:nvPr/>
            </p:nvSpPr>
            <p:spPr>
              <a:xfrm>
                <a:off x="504418" y="3349184"/>
                <a:ext cx="2846095" cy="855251"/>
              </a:xfrm>
              <a:prstGeom prst="roundRect">
                <a:avLst>
                  <a:gd name="adj" fmla="val 30595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Promoting Intelligent Development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sp>
          <p:nvSpPr>
            <p:cNvPr id="51" name="矩形: 圆角 50"/>
            <p:cNvSpPr/>
            <p:nvPr/>
          </p:nvSpPr>
          <p:spPr>
            <a:xfrm>
              <a:off x="9166477" y="3349185"/>
              <a:ext cx="2936622" cy="858746"/>
            </a:xfrm>
            <a:prstGeom prst="roundRect">
              <a:avLst>
                <a:gd name="adj" fmla="val 30595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Expanding Application Fields</a:t>
              </a:r>
              <a:endParaRPr lang="zh-CN" altLang="en-US" sz="20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25468" y="4177139"/>
            <a:ext cx="2647306" cy="1993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By sharing sensing and communication resources, the system can achieve more efficient data transmission, signal processing, and spectrum utilization.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1017265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Purpose and Significance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Research Significance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2" cy="3073401"/>
            <a:chOff x="522288" y="3108959"/>
            <a:chExt cx="11580812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18400" y="3349184"/>
              <a:ext cx="2763813" cy="2585955"/>
              <a:chOff x="618400" y="3349184"/>
              <a:chExt cx="2763813" cy="2585955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: 圆角 15"/>
              <p:cNvSpPr/>
              <p:nvPr/>
            </p:nvSpPr>
            <p:spPr>
              <a:xfrm>
                <a:off x="618400" y="3349184"/>
                <a:ext cx="2722673" cy="858747"/>
              </a:xfrm>
              <a:prstGeom prst="roundRect">
                <a:avLst>
                  <a:gd name="adj" fmla="val 30595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Enhancing System Performance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437185" y="3352681"/>
              <a:ext cx="2804954" cy="2585955"/>
              <a:chOff x="577259" y="3349184"/>
              <a:chExt cx="2804954" cy="2585955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: 圆角 40"/>
              <p:cNvSpPr/>
              <p:nvPr/>
            </p:nvSpPr>
            <p:spPr>
              <a:xfrm>
                <a:off x="577259" y="3349184"/>
                <a:ext cx="2773255" cy="855251"/>
              </a:xfrm>
              <a:prstGeom prst="roundRect">
                <a:avLst>
                  <a:gd name="adj" fmla="val 30595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Saving Spectrum Resources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5411" y="3345687"/>
              <a:ext cx="2877795" cy="2585955"/>
              <a:chOff x="504418" y="3349184"/>
              <a:chExt cx="2877795" cy="2585955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: 圆角 45"/>
              <p:cNvSpPr/>
              <p:nvPr/>
            </p:nvSpPr>
            <p:spPr>
              <a:xfrm>
                <a:off x="504418" y="3349184"/>
                <a:ext cx="2846095" cy="855251"/>
              </a:xfrm>
              <a:prstGeom prst="roundRect">
                <a:avLst>
                  <a:gd name="adj" fmla="val 30595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Promoting Intelligent Development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sp>
          <p:nvSpPr>
            <p:cNvPr id="51" name="矩形: 圆角 50"/>
            <p:cNvSpPr/>
            <p:nvPr/>
          </p:nvSpPr>
          <p:spPr>
            <a:xfrm>
              <a:off x="9166477" y="3349185"/>
              <a:ext cx="2936622" cy="858746"/>
            </a:xfrm>
            <a:prstGeom prst="roundRect">
              <a:avLst>
                <a:gd name="adj" fmla="val 30595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Expanding Application Fields</a:t>
              </a:r>
              <a:endParaRPr lang="zh-CN" altLang="en-US" sz="20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25468" y="4177139"/>
            <a:ext cx="2647306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Improving the capacity, latency, and reliability of communication systems.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21813" y="4146181"/>
            <a:ext cx="2647306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Share spectrum resources, reduce redundant overhead, and improve spectrum utilization efficiency.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1017265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Purpose and Significance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Research Significance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2" cy="3073401"/>
            <a:chOff x="522288" y="3108959"/>
            <a:chExt cx="11580812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18400" y="3349184"/>
              <a:ext cx="2763813" cy="2585955"/>
              <a:chOff x="618400" y="3349184"/>
              <a:chExt cx="2763813" cy="2585955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: 圆角 15"/>
              <p:cNvSpPr/>
              <p:nvPr/>
            </p:nvSpPr>
            <p:spPr>
              <a:xfrm>
                <a:off x="618400" y="3349184"/>
                <a:ext cx="2722673" cy="858747"/>
              </a:xfrm>
              <a:prstGeom prst="roundRect">
                <a:avLst>
                  <a:gd name="adj" fmla="val 30595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Enhancing System Performance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437185" y="3352681"/>
              <a:ext cx="2804954" cy="2585955"/>
              <a:chOff x="577259" y="3349184"/>
              <a:chExt cx="2804954" cy="2585955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: 圆角 40"/>
              <p:cNvSpPr/>
              <p:nvPr/>
            </p:nvSpPr>
            <p:spPr>
              <a:xfrm>
                <a:off x="577259" y="3349184"/>
                <a:ext cx="2773255" cy="855251"/>
              </a:xfrm>
              <a:prstGeom prst="roundRect">
                <a:avLst>
                  <a:gd name="adj" fmla="val 30595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Saving Spectrum Resources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5411" y="3345687"/>
              <a:ext cx="2877795" cy="2585955"/>
              <a:chOff x="504418" y="3349184"/>
              <a:chExt cx="2877795" cy="2585955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: 圆角 45"/>
              <p:cNvSpPr/>
              <p:nvPr/>
            </p:nvSpPr>
            <p:spPr>
              <a:xfrm>
                <a:off x="504418" y="3349184"/>
                <a:ext cx="2846095" cy="855251"/>
              </a:xfrm>
              <a:prstGeom prst="roundRect">
                <a:avLst>
                  <a:gd name="adj" fmla="val 30595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Promoting Intelligent Development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sp>
          <p:nvSpPr>
            <p:cNvPr id="51" name="矩形: 圆角 50"/>
            <p:cNvSpPr/>
            <p:nvPr/>
          </p:nvSpPr>
          <p:spPr>
            <a:xfrm>
              <a:off x="9166477" y="3349185"/>
              <a:ext cx="2936622" cy="858746"/>
            </a:xfrm>
            <a:prstGeom prst="roundRect">
              <a:avLst>
                <a:gd name="adj" fmla="val 30595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Expanding Application Fields</a:t>
              </a:r>
              <a:endParaRPr lang="zh-CN" altLang="en-US" sz="20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25468" y="4177139"/>
            <a:ext cx="2647306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Improving the capacity, latency, and reliability of communication systems.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21813" y="4146181"/>
            <a:ext cx="2647306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Share spectrum resources, reduce redundant overhead, and improve spectrum utilization efficiency.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50292" y="4146181"/>
            <a:ext cx="2647306" cy="1993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Provide data support for adaptive scheduling and intelligent decision-making in wireless networks through precise sensing and analysis of real-time data.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1017265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Purpose and Significance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Research Significance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2" cy="3073401"/>
            <a:chOff x="522288" y="3108959"/>
            <a:chExt cx="11580812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18400" y="3349184"/>
              <a:ext cx="2763813" cy="2585955"/>
              <a:chOff x="618400" y="3349184"/>
              <a:chExt cx="2763813" cy="2585955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: 圆角 15"/>
              <p:cNvSpPr/>
              <p:nvPr/>
            </p:nvSpPr>
            <p:spPr>
              <a:xfrm>
                <a:off x="618400" y="3349184"/>
                <a:ext cx="2722673" cy="858747"/>
              </a:xfrm>
              <a:prstGeom prst="roundRect">
                <a:avLst>
                  <a:gd name="adj" fmla="val 30595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Enhancing System Performance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437185" y="3352681"/>
              <a:ext cx="2804954" cy="2585955"/>
              <a:chOff x="577259" y="3349184"/>
              <a:chExt cx="2804954" cy="2585955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: 圆角 40"/>
              <p:cNvSpPr/>
              <p:nvPr/>
            </p:nvSpPr>
            <p:spPr>
              <a:xfrm>
                <a:off x="577259" y="3349184"/>
                <a:ext cx="2773255" cy="855251"/>
              </a:xfrm>
              <a:prstGeom prst="roundRect">
                <a:avLst>
                  <a:gd name="adj" fmla="val 30595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Saving Spectrum Resources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5411" y="3345687"/>
              <a:ext cx="2877795" cy="2585955"/>
              <a:chOff x="504418" y="3349184"/>
              <a:chExt cx="2877795" cy="2585955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: 圆角 45"/>
              <p:cNvSpPr/>
              <p:nvPr/>
            </p:nvSpPr>
            <p:spPr>
              <a:xfrm>
                <a:off x="504418" y="3349184"/>
                <a:ext cx="2846095" cy="855251"/>
              </a:xfrm>
              <a:prstGeom prst="roundRect">
                <a:avLst>
                  <a:gd name="adj" fmla="val 30595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Promoting Intelligent Development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sp>
          <p:nvSpPr>
            <p:cNvPr id="51" name="矩形: 圆角 50"/>
            <p:cNvSpPr/>
            <p:nvPr/>
          </p:nvSpPr>
          <p:spPr>
            <a:xfrm>
              <a:off x="9166477" y="3349185"/>
              <a:ext cx="2936622" cy="858746"/>
            </a:xfrm>
            <a:prstGeom prst="roundRect">
              <a:avLst>
                <a:gd name="adj" fmla="val 30595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Expanding Application Fields</a:t>
              </a:r>
              <a:endParaRPr lang="zh-CN" altLang="en-US" sz="20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25468" y="4177139"/>
            <a:ext cx="2647306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Improving the capacity, latency, and reliability of communication systems.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21813" y="4146181"/>
            <a:ext cx="2647306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Share spectrum resources, reduce redundant overhead, and improve spectrum utilization efficiency.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50292" y="4146181"/>
            <a:ext cx="2647306" cy="1993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Provide data support for adaptive scheduling and intelligent decision-making in wireless networks through precise sensing and analysis of real-time data.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41663" y="4146181"/>
            <a:ext cx="2772151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Broad application prospects in fields such as autonomous driving, intelligent transportation, and environmental monitoring.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3302000" y="-1"/>
            <a:ext cx="8890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4132630" y="-1"/>
            <a:ext cx="8059941" cy="687372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矩形: 圆角 96"/>
          <p:cNvSpPr/>
          <p:nvPr/>
        </p:nvSpPr>
        <p:spPr>
          <a:xfrm>
            <a:off x="4953000" y="-1"/>
            <a:ext cx="7239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椭圆 148"/>
          <p:cNvSpPr/>
          <p:nvPr/>
        </p:nvSpPr>
        <p:spPr>
          <a:xfrm rot="19983875">
            <a:off x="5310310" y="691852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40535" y="1959923"/>
            <a:ext cx="6961505" cy="978456"/>
            <a:chOff x="5473917" y="1813869"/>
            <a:chExt cx="6961505" cy="978456"/>
          </a:xfrm>
        </p:grpSpPr>
        <p:sp>
          <p:nvSpPr>
            <p:cNvPr id="124" name="矩形 123"/>
            <p:cNvSpPr/>
            <p:nvPr/>
          </p:nvSpPr>
          <p:spPr>
            <a:xfrm>
              <a:off x="5473917" y="1813869"/>
              <a:ext cx="6961505" cy="7683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400" dirty="0"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  <a:sym typeface="+mn-ea"/>
                </a:rPr>
                <a:t>System model design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6181651" y="2792325"/>
              <a:ext cx="53769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30441" y="742299"/>
            <a:ext cx="2364728" cy="1304721"/>
            <a:chOff x="430441" y="742299"/>
            <a:chExt cx="2364728" cy="13047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230874" y="742299"/>
              <a:ext cx="763863" cy="797251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6" name="任意多边形: 形状 125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28" name="任意多边形: 形状 127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" name="直接连接符 2"/>
            <p:cNvCxnSpPr/>
            <p:nvPr/>
          </p:nvCxnSpPr>
          <p:spPr>
            <a:xfrm>
              <a:off x="430441" y="2047020"/>
              <a:ext cx="2364728" cy="0"/>
            </a:xfrm>
            <a:prstGeom prst="line">
              <a:avLst/>
            </a:prstGeom>
            <a:ln w="41275" cmpd="thickThin"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文本框 137"/>
          <p:cNvSpPr txBox="1"/>
          <p:nvPr/>
        </p:nvSpPr>
        <p:spPr>
          <a:xfrm>
            <a:off x="5140325" y="3113405"/>
            <a:ext cx="6587490" cy="10763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ISAC for sensing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ISAC for communication</a:t>
            </a: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2">
            <a:alphaModFix amt="10000"/>
          </a:blip>
          <a:srcRect t="23606" r="6844"/>
          <a:stretch>
            <a:fillRect/>
          </a:stretch>
        </p:blipFill>
        <p:spPr>
          <a:xfrm>
            <a:off x="6519439" y="-13709"/>
            <a:ext cx="5786847" cy="907330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150" name="组合 149"/>
          <p:cNvGrpSpPr/>
          <p:nvPr/>
        </p:nvGrpSpPr>
        <p:grpSpPr>
          <a:xfrm rot="4616209">
            <a:off x="7547407" y="2233133"/>
            <a:ext cx="7528182" cy="7528180"/>
            <a:chOff x="984860" y="319772"/>
            <a:chExt cx="3597810" cy="3597810"/>
          </a:xfrm>
        </p:grpSpPr>
        <p:sp>
          <p:nvSpPr>
            <p:cNvPr id="151" name="弧形 150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2" name="弧形 151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0" name="弧形 159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4" name="弧形 163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5" name="弧形 164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346267" y="4032426"/>
            <a:ext cx="1643147" cy="2841297"/>
            <a:chOff x="5515450" y="2352198"/>
            <a:chExt cx="1395221" cy="2412587"/>
          </a:xfrm>
          <a:solidFill>
            <a:schemeClr val="bg1"/>
          </a:soli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779853" y="2989626"/>
            <a:ext cx="2866749" cy="1846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</a:t>
            </a:r>
            <a:r>
              <a:rPr lang="en-US" altLang="zh-CN" sz="6000" dirty="0"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0" scaled="0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580898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system model design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5210175" y="4228465"/>
            <a:ext cx="6544310" cy="2241550"/>
            <a:chOff x="780" y="6719"/>
            <a:chExt cx="10306" cy="3530"/>
          </a:xfrm>
        </p:grpSpPr>
        <p:grpSp>
          <p:nvGrpSpPr>
            <p:cNvPr id="5" name="组合 4"/>
            <p:cNvGrpSpPr/>
            <p:nvPr/>
          </p:nvGrpSpPr>
          <p:grpSpPr>
            <a:xfrm>
              <a:off x="780" y="7767"/>
              <a:ext cx="2743" cy="1053"/>
              <a:chOff x="928" y="7165"/>
              <a:chExt cx="2743" cy="1053"/>
            </a:xfrm>
          </p:grpSpPr>
          <p:sp>
            <p:nvSpPr>
              <p:cNvPr id="12" name="矩形: 圆角 7"/>
              <p:cNvSpPr/>
              <p:nvPr/>
            </p:nvSpPr>
            <p:spPr>
              <a:xfrm>
                <a:off x="928" y="7165"/>
                <a:ext cx="2743" cy="1053"/>
              </a:xfrm>
              <a:prstGeom prst="roundRect">
                <a:avLst>
                  <a:gd name="adj" fmla="val 8624"/>
                </a:avLst>
              </a:prstGeom>
              <a:solidFill>
                <a:schemeClr val="bg1"/>
              </a:solidFill>
              <a:ln w="19050">
                <a:gradFill>
                  <a:gsLst>
                    <a:gs pos="22000">
                      <a:srgbClr val="0164A5"/>
                    </a:gs>
                    <a:gs pos="100000">
                      <a:srgbClr val="1A73AE"/>
                    </a:gs>
                  </a:gsLst>
                  <a:lin ang="135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33" y="7355"/>
                <a:ext cx="2447" cy="67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MIMO technology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54" y="6719"/>
              <a:ext cx="6533" cy="1522"/>
              <a:chOff x="928" y="7165"/>
              <a:chExt cx="2743" cy="1522"/>
            </a:xfrm>
          </p:grpSpPr>
          <p:sp>
            <p:nvSpPr>
              <p:cNvPr id="10" name="矩形: 圆角 7"/>
              <p:cNvSpPr/>
              <p:nvPr/>
            </p:nvSpPr>
            <p:spPr>
              <a:xfrm>
                <a:off x="928" y="7165"/>
                <a:ext cx="2743" cy="1522"/>
              </a:xfrm>
              <a:prstGeom prst="roundRect">
                <a:avLst>
                  <a:gd name="adj" fmla="val 8624"/>
                </a:avLst>
              </a:prstGeom>
              <a:solidFill>
                <a:schemeClr val="bg1"/>
              </a:solidFill>
              <a:ln w="19050">
                <a:gradFill>
                  <a:gsLst>
                    <a:gs pos="22000">
                      <a:srgbClr val="0164A5"/>
                    </a:gs>
                    <a:gs pos="100000">
                      <a:srgbClr val="1A73AE"/>
                    </a:gs>
                  </a:gsLst>
                  <a:lin ang="135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014" y="7343"/>
                <a:ext cx="2507" cy="67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Increased the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communication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 rate.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Improved performance of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communication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 system.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554" y="8657"/>
              <a:ext cx="6533" cy="1593"/>
              <a:chOff x="928" y="7165"/>
              <a:chExt cx="2743" cy="1053"/>
            </a:xfrm>
          </p:grpSpPr>
          <p:sp>
            <p:nvSpPr>
              <p:cNvPr id="14" name="矩形: 圆角 7"/>
              <p:cNvSpPr/>
              <p:nvPr/>
            </p:nvSpPr>
            <p:spPr>
              <a:xfrm>
                <a:off x="928" y="7165"/>
                <a:ext cx="2743" cy="1053"/>
              </a:xfrm>
              <a:prstGeom prst="roundRect">
                <a:avLst>
                  <a:gd name="adj" fmla="val 8624"/>
                </a:avLst>
              </a:prstGeom>
              <a:solidFill>
                <a:schemeClr val="bg1"/>
              </a:solidFill>
              <a:ln w="19050">
                <a:gradFill>
                  <a:gsLst>
                    <a:gs pos="22000">
                      <a:srgbClr val="0164A5"/>
                    </a:gs>
                    <a:gs pos="100000">
                      <a:srgbClr val="1A73AE"/>
                    </a:gs>
                  </a:gsLst>
                  <a:lin ang="135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133" y="7355"/>
                <a:ext cx="2447" cy="67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high-precision and high-resolution of  wireless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sensing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</a:rPr>
                  <a:t>capability.</a:t>
                </a:r>
              </a:p>
            </p:txBody>
          </p:sp>
        </p:grpSp>
        <p:sp>
          <p:nvSpPr>
            <p:cNvPr id="23" name="上箭头 22"/>
            <p:cNvSpPr/>
            <p:nvPr/>
          </p:nvSpPr>
          <p:spPr>
            <a:xfrm rot="3300000">
              <a:off x="3784" y="6907"/>
              <a:ext cx="489" cy="892"/>
            </a:xfrm>
            <a:prstGeom prst="up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上箭头 23"/>
            <p:cNvSpPr/>
            <p:nvPr/>
          </p:nvSpPr>
          <p:spPr>
            <a:xfrm rot="7860000">
              <a:off x="3813" y="8729"/>
              <a:ext cx="489" cy="892"/>
            </a:xfrm>
            <a:prstGeom prst="up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120900" y="4142105"/>
            <a:ext cx="3398520" cy="2172335"/>
            <a:chOff x="11920" y="6684"/>
            <a:chExt cx="5352" cy="342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0" y="6684"/>
              <a:ext cx="4552" cy="3421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15487" y="6952"/>
              <a:ext cx="160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radar</a:t>
              </a:r>
            </a:p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sensing 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977" y="9248"/>
              <a:ext cx="2295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communication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23887" y="1288415"/>
            <a:ext cx="11002938" cy="5332730"/>
            <a:chOff x="-2008" y="2311"/>
            <a:chExt cx="20223" cy="8398"/>
          </a:xfrm>
        </p:grpSpPr>
        <p:sp>
          <p:nvSpPr>
            <p:cNvPr id="3" name="矩形: 圆角 2"/>
            <p:cNvSpPr/>
            <p:nvPr/>
          </p:nvSpPr>
          <p:spPr>
            <a:xfrm>
              <a:off x="985" y="2311"/>
              <a:ext cx="17230" cy="3916"/>
            </a:xfrm>
            <a:prstGeom prst="roundRect">
              <a:avLst>
                <a:gd name="adj" fmla="val 4405"/>
              </a:avLst>
            </a:prstGeom>
            <a:gradFill>
              <a:gsLst>
                <a:gs pos="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0" dist="139700" dir="5400000" algn="t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16" name="Rounded Rectangle 13"/>
            <p:cNvPicPr>
              <a:picLocks noChangeAspect="1"/>
            </p:cNvPicPr>
            <p:nvPr/>
          </p:nvPicPr>
          <p:blipFill>
            <a:blip r:embed="rId4">
              <a:alphaModFix amt="61000"/>
            </a:blip>
            <a:stretch>
              <a:fillRect/>
            </a:stretch>
          </p:blipFill>
          <p:spPr>
            <a:xfrm>
              <a:off x="14034" y="2552"/>
              <a:ext cx="4181" cy="292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591" y="2311"/>
              <a:ext cx="13530" cy="3917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Integrated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Sensing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 and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Communication (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ISAC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)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originated from the development and integration of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radar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and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communication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 technologies.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MIMO technology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 has promoted the development of ISAC.  MIMO is a wireless communication technology that uses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 multiple transmitting and receiving antennas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 to improve data transmission rate and communication quality.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58" y="6402"/>
              <a:ext cx="1507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MIMO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-2008" y="10226"/>
              <a:ext cx="275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multi-path!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46760" y="1353820"/>
            <a:ext cx="1226820" cy="832485"/>
            <a:chOff x="531" y="2495"/>
            <a:chExt cx="1748" cy="1104"/>
          </a:xfrm>
        </p:grpSpPr>
        <p:sp>
          <p:nvSpPr>
            <p:cNvPr id="32" name="圆角矩形标注 31"/>
            <p:cNvSpPr/>
            <p:nvPr/>
          </p:nvSpPr>
          <p:spPr>
            <a:xfrm>
              <a:off x="531" y="2495"/>
              <a:ext cx="1748" cy="1104"/>
            </a:xfrm>
            <a:prstGeom prst="wedgeRoundRectCallou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55" y="2524"/>
              <a:ext cx="1692" cy="1042"/>
            </a:xfrm>
            <a:prstGeom prst="roundRect">
              <a:avLst>
                <a:gd name="adj" fmla="val 15684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3" y="2611"/>
              <a:ext cx="1541" cy="8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en-US" altLang="zh-CN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What is </a:t>
              </a:r>
              <a:r>
                <a:rPr lang="en-US" altLang="zh-CN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ISAC</a:t>
              </a:r>
              <a:r>
                <a:rPr lang="en-US" altLang="zh-CN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?</a:t>
              </a: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" y="2331085"/>
            <a:ext cx="1465580" cy="200977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rcRect l="1826" t="2505"/>
          <a:stretch>
            <a:fillRect/>
          </a:stretch>
        </p:blipFill>
        <p:spPr>
          <a:xfrm>
            <a:off x="157480" y="4528185"/>
            <a:ext cx="709295" cy="51879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rcRect l="1826" t="2505"/>
          <a:stretch>
            <a:fillRect/>
          </a:stretch>
        </p:blipFill>
        <p:spPr>
          <a:xfrm>
            <a:off x="1190625" y="5795645"/>
            <a:ext cx="709295" cy="518795"/>
          </a:xfrm>
          <a:prstGeom prst="rect">
            <a:avLst/>
          </a:prstGeom>
        </p:spPr>
      </p:pic>
      <p:cxnSp>
        <p:nvCxnSpPr>
          <p:cNvPr id="46" name="曲线连接符 45"/>
          <p:cNvCxnSpPr>
            <a:stCxn id="40" idx="3"/>
            <a:endCxn id="41" idx="0"/>
          </p:cNvCxnSpPr>
          <p:nvPr/>
        </p:nvCxnSpPr>
        <p:spPr>
          <a:xfrm>
            <a:off x="866775" y="4787900"/>
            <a:ext cx="678815" cy="1007745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曲线连接符 46"/>
          <p:cNvCxnSpPr>
            <a:stCxn id="40" idx="2"/>
            <a:endCxn id="41" idx="1"/>
          </p:cNvCxnSpPr>
          <p:nvPr/>
        </p:nvCxnSpPr>
        <p:spPr>
          <a:xfrm rot="5400000" flipV="1">
            <a:off x="347345" y="5212080"/>
            <a:ext cx="1008380" cy="678180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曲线连接符 47"/>
          <p:cNvCxnSpPr/>
          <p:nvPr/>
        </p:nvCxnSpPr>
        <p:spPr>
          <a:xfrm rot="5400000" flipV="1">
            <a:off x="626110" y="5154930"/>
            <a:ext cx="883920" cy="586740"/>
          </a:xfrm>
          <a:prstGeom prst="curvedConnector3">
            <a:avLst>
              <a:gd name="adj1" fmla="val 50072"/>
            </a:avLst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580898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system model design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>
            <p:custDataLst>
              <p:tags r:id="rId1"/>
            </p:custDataLst>
          </p:nvPr>
        </p:nvGrpSpPr>
        <p:grpSpPr>
          <a:xfrm>
            <a:off x="628650" y="1566545"/>
            <a:ext cx="6336030" cy="1381760"/>
            <a:chOff x="3848519" y="1491871"/>
            <a:chExt cx="7754201" cy="1381958"/>
          </a:xfrm>
        </p:grpSpPr>
        <p:sp>
          <p:nvSpPr>
            <p:cNvPr id="19" name="矩形: 圆角 18"/>
            <p:cNvSpPr/>
            <p:nvPr>
              <p:custDataLst>
                <p:tags r:id="rId22"/>
              </p:custDataLst>
            </p:nvPr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3" name="任意多边形: 形状 2"/>
              <p:cNvSpPr/>
              <p:nvPr>
                <p:custDataLst>
                  <p:tags r:id="rId26"/>
                </p:custDataLst>
              </p:nvPr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5" name="任意多边形: 形状 4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" name="任意多边形: 形状 5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" name="任意多边形: 形状 6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" name="任意多边形: 形状 7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>
              <p:custDataLst>
                <p:tags r:id="rId23"/>
              </p:custDataLst>
            </p:nvPr>
          </p:nvSpPr>
          <p:spPr>
            <a:xfrm>
              <a:off x="4541719" y="1650644"/>
              <a:ext cx="3873992" cy="3689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Communication</a:t>
              </a:r>
            </a:p>
          </p:txBody>
        </p:sp>
        <p:cxnSp>
          <p:nvCxnSpPr>
            <p:cNvPr id="20" name="直接连接符 19"/>
            <p:cNvCxnSpPr/>
            <p:nvPr>
              <p:custDataLst>
                <p:tags r:id="rId24"/>
              </p:custDataLst>
            </p:nvPr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>
              <p:custDataLst>
                <p:tags r:id="rId25"/>
              </p:custDataLst>
            </p:nvPr>
          </p:nvSpPr>
          <p:spPr>
            <a:xfrm>
              <a:off x="4084377" y="2139177"/>
              <a:ext cx="7500080" cy="583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</a:rPr>
                <a:t>The ability for people and devices to transfer message and interact with each other through wireless networks.</a:t>
              </a:r>
            </a:p>
          </p:txBody>
        </p:sp>
      </p:grpSp>
      <p:grpSp>
        <p:nvGrpSpPr>
          <p:cNvPr id="62" name="组合 61"/>
          <p:cNvGrpSpPr/>
          <p:nvPr>
            <p:custDataLst>
              <p:tags r:id="rId2"/>
            </p:custDataLst>
          </p:nvPr>
        </p:nvGrpSpPr>
        <p:grpSpPr>
          <a:xfrm>
            <a:off x="628650" y="3178175"/>
            <a:ext cx="6336665" cy="1381760"/>
            <a:chOff x="3848519" y="1491871"/>
            <a:chExt cx="7754201" cy="1381958"/>
          </a:xfrm>
          <a:effectLst/>
        </p:grpSpPr>
        <p:sp>
          <p:nvSpPr>
            <p:cNvPr id="63" name="矩形: 圆角 62"/>
            <p:cNvSpPr/>
            <p:nvPr>
              <p:custDataLst>
                <p:tags r:id="rId13"/>
              </p:custDataLst>
            </p:nvPr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68" name="任意多边形: 形状 67"/>
              <p:cNvSpPr/>
              <p:nvPr>
                <p:custDataLst>
                  <p:tags r:id="rId17"/>
                </p:custDataLst>
              </p:nvPr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70" name="任意多边形: 形状 69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1" name="任意多边形: 形状 70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2" name="任意多边形: 形状 71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3" name="任意多边形: 形状 7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65" name="文本框 64"/>
            <p:cNvSpPr txBox="1"/>
            <p:nvPr>
              <p:custDataLst>
                <p:tags r:id="rId14"/>
              </p:custDataLst>
            </p:nvPr>
          </p:nvSpPr>
          <p:spPr>
            <a:xfrm>
              <a:off x="4541649" y="1650644"/>
              <a:ext cx="1790328" cy="3689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Sensing</a:t>
              </a:r>
            </a:p>
          </p:txBody>
        </p:sp>
        <p:cxnSp>
          <p:nvCxnSpPr>
            <p:cNvPr id="66" name="直接连接符 65"/>
            <p:cNvCxnSpPr/>
            <p:nvPr>
              <p:custDataLst>
                <p:tags r:id="rId15"/>
              </p:custDataLst>
            </p:nvPr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>
              <p:custDataLst>
                <p:tags r:id="rId16"/>
              </p:custDataLst>
            </p:nvPr>
          </p:nvSpPr>
          <p:spPr>
            <a:xfrm>
              <a:off x="4082812" y="2056615"/>
              <a:ext cx="7500080" cy="583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</a:rPr>
                <a:t>Including the perception of the pos</a:t>
              </a:r>
              <a:r>
                <a:rPr lang="en-US" altLang="zh-CN" sz="16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ition, distan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</a:rPr>
                <a:t>ce, speed of a single target, as well as the detection, recognition, and imaging of the target.</a:t>
              </a:r>
            </a:p>
          </p:txBody>
        </p:sp>
      </p:grpSp>
      <p:grpSp>
        <p:nvGrpSpPr>
          <p:cNvPr id="74" name="组合 73"/>
          <p:cNvGrpSpPr/>
          <p:nvPr>
            <p:custDataLst>
              <p:tags r:id="rId3"/>
            </p:custDataLst>
          </p:nvPr>
        </p:nvGrpSpPr>
        <p:grpSpPr>
          <a:xfrm>
            <a:off x="628650" y="4789805"/>
            <a:ext cx="6336030" cy="1381760"/>
            <a:chOff x="3848519" y="1491871"/>
            <a:chExt cx="7754201" cy="1381958"/>
          </a:xfrm>
        </p:grpSpPr>
        <p:sp>
          <p:nvSpPr>
            <p:cNvPr id="75" name="矩形: 圆角 74"/>
            <p:cNvSpPr/>
            <p:nvPr>
              <p:custDataLst>
                <p:tags r:id="rId4"/>
              </p:custDataLst>
            </p:nvPr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80" name="任意多边形: 形状 79"/>
              <p:cNvSpPr/>
              <p:nvPr>
                <p:custDataLst>
                  <p:tags r:id="rId8"/>
                </p:custDataLst>
              </p:nvPr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82" name="任意多边形: 形状 81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3" name="任意多边形: 形状 82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4" name="任意多边形: 形状 83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5" name="任意多边形: 形状 84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77" name="文本框 76"/>
            <p:cNvSpPr txBox="1"/>
            <p:nvPr>
              <p:custDataLst>
                <p:tags r:id="rId5"/>
              </p:custDataLst>
            </p:nvPr>
          </p:nvSpPr>
          <p:spPr>
            <a:xfrm>
              <a:off x="4541719" y="1650644"/>
              <a:ext cx="2601831" cy="3689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Computing</a:t>
              </a:r>
            </a:p>
          </p:txBody>
        </p:sp>
        <p:cxnSp>
          <p:nvCxnSpPr>
            <p:cNvPr id="78" name="直接连接符 77"/>
            <p:cNvCxnSpPr/>
            <p:nvPr>
              <p:custDataLst>
                <p:tags r:id="rId6"/>
              </p:custDataLst>
            </p:nvPr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>
              <p:custDataLst>
                <p:tags r:id="rId7"/>
              </p:custDataLst>
            </p:nvPr>
          </p:nvSpPr>
          <p:spPr>
            <a:xfrm>
              <a:off x="3975579" y="2161405"/>
              <a:ext cx="7500080" cy="583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</a:rPr>
                <a:t>The ability of devices and servers to process and analyze data using algorithms and AI models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80580" y="1566545"/>
            <a:ext cx="4682490" cy="2567940"/>
          </a:xfrm>
          <a:prstGeom prst="rect">
            <a:avLst/>
          </a:prstGeom>
        </p:spPr>
      </p:pic>
      <p:sp>
        <p:nvSpPr>
          <p:cNvPr id="12" name="矩形: 圆角 7"/>
          <p:cNvSpPr/>
          <p:nvPr/>
        </p:nvSpPr>
        <p:spPr>
          <a:xfrm>
            <a:off x="7350760" y="4777740"/>
            <a:ext cx="3966210" cy="1406525"/>
          </a:xfrm>
          <a:prstGeom prst="roundRect">
            <a:avLst>
              <a:gd name="adj" fmla="val 8624"/>
            </a:avLst>
          </a:prstGeom>
          <a:solidFill>
            <a:schemeClr val="bg1"/>
          </a:solidFill>
          <a:ln w="19050">
            <a:gradFill>
              <a:gsLst>
                <a:gs pos="22000">
                  <a:srgbClr val="0164A5"/>
                </a:gs>
                <a:gs pos="100000">
                  <a:srgbClr val="1A73AE"/>
                </a:gs>
              </a:gsLst>
              <a:lin ang="135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"/>
          <p:cNvSpPr/>
          <p:nvPr/>
        </p:nvSpPr>
        <p:spPr>
          <a:xfrm>
            <a:off x="7584440" y="4280535"/>
            <a:ext cx="3544570" cy="351155"/>
          </a:xfrm>
          <a:prstGeom prst="roundRect">
            <a:avLst>
              <a:gd name="adj" fmla="val 21985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Deeply integrated system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652385" y="4940935"/>
            <a:ext cx="3590290" cy="110172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Commucation, Sensing and Computing deeply integrated, each function can support and promote each other.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584440" y="2505075"/>
            <a:ext cx="1018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+mn-ea"/>
              </a:rPr>
              <a:t>sensing 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422640" y="1418590"/>
            <a:ext cx="16529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+mn-ea"/>
              </a:rPr>
              <a:t>communication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584180" y="2561590"/>
            <a:ext cx="1018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+mn-ea"/>
              </a:rPr>
              <a:t>computing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580898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system model design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6731917" y="2272665"/>
            <a:ext cx="4871085" cy="2752310"/>
            <a:chOff x="10706" y="2501"/>
            <a:chExt cx="7671" cy="4334"/>
          </a:xfrm>
        </p:grpSpPr>
        <p:grpSp>
          <p:nvGrpSpPr>
            <p:cNvPr id="12" name="组合 11"/>
            <p:cNvGrpSpPr/>
            <p:nvPr/>
          </p:nvGrpSpPr>
          <p:grpSpPr>
            <a:xfrm>
              <a:off x="10706" y="6327"/>
              <a:ext cx="7671" cy="508"/>
              <a:chOff x="6464054" y="4777205"/>
              <a:chExt cx="4871085" cy="32258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6744089" y="4777205"/>
                <a:ext cx="4591050" cy="32258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rPr>
                  <a:t>ISAC for </a:t>
                </a:r>
                <a:r>
                  <a:rPr lang="en-US" altLang="zh-CN" sz="1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rPr>
                  <a:t>Communication </a:t>
                </a:r>
                <a:r>
                  <a:rPr lang="en-US" altLang="zh-CN" sz="1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rPr>
                  <a:t>(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rPr>
                  <a:t>Sensing-assisted Communication)</a:t>
                </a: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464054" y="4877132"/>
                <a:ext cx="166088" cy="166088"/>
              </a:xfrm>
              <a:prstGeom prst="ellipse">
                <a:avLst/>
              </a:prstGeom>
              <a:gradFill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23000" sy="123000" algn="tl" rotWithShape="0">
                  <a:srgbClr val="0164A5">
                    <a:alpha val="44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6" y="2501"/>
              <a:ext cx="5269" cy="3675"/>
            </a:xfrm>
            <a:prstGeom prst="rect">
              <a:avLst/>
            </a:prstGeom>
          </p:spPr>
        </p:pic>
      </p:grpSp>
      <p:sp>
        <p:nvSpPr>
          <p:cNvPr id="34" name="矩形: 圆角 10"/>
          <p:cNvSpPr/>
          <p:nvPr/>
        </p:nvSpPr>
        <p:spPr>
          <a:xfrm>
            <a:off x="319405" y="1270635"/>
            <a:ext cx="1853565" cy="431165"/>
          </a:xfrm>
          <a:prstGeom prst="roundRect">
            <a:avLst>
              <a:gd name="adj" fmla="val 18434"/>
            </a:avLst>
          </a:prstGeom>
          <a:gradFill flip="none" rotWithShape="1">
            <a:gsLst>
              <a:gs pos="76000">
                <a:srgbClr val="0164A5"/>
              </a:gs>
              <a:gs pos="100000">
                <a:srgbClr val="1A73AE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266700" dir="2700000" sx="98000" sy="98000" algn="tl" rotWithShape="0">
              <a:srgbClr val="1D6DE3">
                <a:lumMod val="50000"/>
                <a:alpha val="27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  <a:sym typeface="OPPOSans B" panose="00020600040101010101" pitchFamily="18" charset="-122"/>
              </a:rPr>
              <a:t>two models: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1820" y="2188210"/>
            <a:ext cx="5462270" cy="2835910"/>
            <a:chOff x="572" y="3720"/>
            <a:chExt cx="8602" cy="4466"/>
          </a:xfrm>
        </p:grpSpPr>
        <p:grpSp>
          <p:nvGrpSpPr>
            <p:cNvPr id="11" name="组合 10"/>
            <p:cNvGrpSpPr/>
            <p:nvPr/>
          </p:nvGrpSpPr>
          <p:grpSpPr>
            <a:xfrm>
              <a:off x="1746" y="3720"/>
              <a:ext cx="7428" cy="4467"/>
              <a:chOff x="1807" y="2241"/>
              <a:chExt cx="7428" cy="446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807" y="6200"/>
                <a:ext cx="6622" cy="508"/>
                <a:chOff x="836684" y="4212055"/>
                <a:chExt cx="4205216" cy="322580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1147432" y="4212055"/>
                  <a:ext cx="3894468" cy="322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charset="0"/>
                      <a:ea typeface="思源黑体 CN Normal" panose="020B0400000000000000" pitchFamily="34" charset="-122"/>
                      <a:cs typeface="Times New Roman" panose="02020603050405020304" charset="0"/>
                      <a:sym typeface="OPPOSans M" panose="00020600040101010101" pitchFamily="18" charset="-122"/>
                    </a:rPr>
                    <a:t>ISAC for 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charset="0"/>
                      <a:ea typeface="思源黑体 CN Normal" panose="020B0400000000000000" pitchFamily="34" charset="-122"/>
                      <a:cs typeface="Times New Roman" panose="02020603050405020304" charset="0"/>
                      <a:sym typeface="OPPOSans M" panose="00020600040101010101" pitchFamily="18" charset="-122"/>
                    </a:rPr>
                    <a:t>Sensing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charset="0"/>
                      <a:ea typeface="思源黑体 CN Normal" panose="020B0400000000000000" pitchFamily="34" charset="-122"/>
                      <a:cs typeface="Times New Roman" panose="02020603050405020304" charset="0"/>
                      <a:sym typeface="OPPOSans M" panose="00020600040101010101" pitchFamily="18" charset="-122"/>
                    </a:rPr>
                    <a:t> (communication promotes </a:t>
                  </a:r>
                  <a:r>
                    <a:rPr lang="en-US" altLang="zh-CN" sz="14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charset="0"/>
                      <a:ea typeface="思源黑体 CN Normal" panose="020B0400000000000000" pitchFamily="34" charset="-122"/>
                      <a:cs typeface="Times New Roman" panose="02020603050405020304" charset="0"/>
                      <a:sym typeface="OPPOSans M" panose="00020600040101010101" pitchFamily="18" charset="-122"/>
                    </a:rPr>
                    <a:t>Sensing)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836684" y="4322777"/>
                  <a:ext cx="166088" cy="166088"/>
                </a:xfrm>
                <a:prstGeom prst="ellipse">
                  <a:avLst/>
                </a:prstGeom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23000" sy="123000" algn="tl" rotWithShape="0">
                    <a:srgbClr val="0164A5">
                      <a:alpha val="44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graphicFrame>
            <p:nvGraphicFramePr>
              <p:cNvPr id="7" name="对象 6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2551" y="2241"/>
              <a:ext cx="6684" cy="39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0" r:id="rId5" imgW="5671185" imgH="3338830" progId="Visio.Drawing.15">
                      <p:embed/>
                    </p:oleObj>
                  </mc:Choice>
                  <mc:Fallback>
                    <p:oleObj r:id="rId5" imgW="5671185" imgH="3338830" progId="Visio.Drawing.15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551" y="2241"/>
                            <a:ext cx="6684" cy="393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6" name="文本框 35"/>
            <p:cNvSpPr txBox="1"/>
            <p:nvPr/>
          </p:nvSpPr>
          <p:spPr>
            <a:xfrm>
              <a:off x="4597" y="4716"/>
              <a:ext cx="160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user1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030" y="6096"/>
              <a:ext cx="160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user2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219" y="3850"/>
              <a:ext cx="160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user3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063" y="5072"/>
              <a:ext cx="160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user4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72" y="5657"/>
              <a:ext cx="232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communication</a:t>
              </a:r>
            </a:p>
            <a:p>
              <a:pPr algn="ctr"/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device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580898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system model design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6382954" y="2885218"/>
            <a:ext cx="5103627" cy="2669054"/>
            <a:chOff x="985" y="2552"/>
            <a:chExt cx="17230" cy="4203"/>
          </a:xfrm>
        </p:grpSpPr>
        <p:sp>
          <p:nvSpPr>
            <p:cNvPr id="3" name="矩形: 圆角 2"/>
            <p:cNvSpPr/>
            <p:nvPr/>
          </p:nvSpPr>
          <p:spPr>
            <a:xfrm>
              <a:off x="985" y="2552"/>
              <a:ext cx="17230" cy="3407"/>
            </a:xfrm>
            <a:prstGeom prst="roundRect">
              <a:avLst>
                <a:gd name="adj" fmla="val 4405"/>
              </a:avLst>
            </a:prstGeom>
            <a:gradFill>
              <a:gsLst>
                <a:gs pos="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0" dist="139700" dir="5400000" algn="t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16" name="Rounded Rectangle 13"/>
            <p:cNvPicPr>
              <a:picLocks noChangeAspect="1"/>
            </p:cNvPicPr>
            <p:nvPr/>
          </p:nvPicPr>
          <p:blipFill>
            <a:blip r:embed="rId4">
              <a:alphaModFix amt="61000"/>
            </a:blip>
            <a:stretch>
              <a:fillRect/>
            </a:stretch>
          </p:blipFill>
          <p:spPr>
            <a:xfrm>
              <a:off x="14034" y="2552"/>
              <a:ext cx="4181" cy="292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950" y="2804"/>
              <a:ext cx="15525" cy="3951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Sensing with Communication Signals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, Using the Same Device for Both functions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1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Reduce System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Cost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 and Complexity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2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Improve Sensing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Accuracy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Real-Time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 Sensing</a:t>
              </a:r>
            </a:p>
          </p:txBody>
        </p:sp>
      </p:grpSp>
      <p:sp>
        <p:nvSpPr>
          <p:cNvPr id="34" name="矩形: 圆角 10"/>
          <p:cNvSpPr/>
          <p:nvPr/>
        </p:nvSpPr>
        <p:spPr>
          <a:xfrm>
            <a:off x="589280" y="1701800"/>
            <a:ext cx="1853565" cy="431165"/>
          </a:xfrm>
          <a:prstGeom prst="roundRect">
            <a:avLst>
              <a:gd name="adj" fmla="val 18434"/>
            </a:avLst>
          </a:prstGeom>
          <a:gradFill flip="none" rotWithShape="1">
            <a:gsLst>
              <a:gs pos="76000">
                <a:srgbClr val="0164A5"/>
              </a:gs>
              <a:gs pos="100000">
                <a:srgbClr val="1A73AE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266700" dir="2700000" sx="98000" sy="98000" algn="tl" rotWithShape="0">
              <a:srgbClr val="1D6DE3">
                <a:lumMod val="50000"/>
                <a:alpha val="27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  <a:sym typeface="OPPOSans B" panose="00020600040101010101" pitchFamily="18" charset="-122"/>
              </a:rPr>
              <a:t> model one: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97205" y="2491740"/>
            <a:ext cx="5462270" cy="2835910"/>
            <a:chOff x="282" y="3720"/>
            <a:chExt cx="8602" cy="4466"/>
          </a:xfrm>
        </p:grpSpPr>
        <p:grpSp>
          <p:nvGrpSpPr>
            <p:cNvPr id="11" name="组合 10"/>
            <p:cNvGrpSpPr/>
            <p:nvPr/>
          </p:nvGrpSpPr>
          <p:grpSpPr>
            <a:xfrm>
              <a:off x="1456" y="3720"/>
              <a:ext cx="7428" cy="4467"/>
              <a:chOff x="1807" y="2241"/>
              <a:chExt cx="7428" cy="446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807" y="6200"/>
                <a:ext cx="6622" cy="508"/>
                <a:chOff x="836684" y="4212055"/>
                <a:chExt cx="4205216" cy="322580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1147432" y="4212055"/>
                  <a:ext cx="3894468" cy="322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charset="0"/>
                      <a:ea typeface="思源黑体 CN Normal" panose="020B0400000000000000" pitchFamily="34" charset="-122"/>
                      <a:cs typeface="Times New Roman" panose="02020603050405020304" charset="0"/>
                      <a:sym typeface="OPPOSans M" panose="00020600040101010101" pitchFamily="18" charset="-122"/>
                    </a:rPr>
                    <a:t>ISAC for 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charset="0"/>
                      <a:ea typeface="思源黑体 CN Normal" panose="020B0400000000000000" pitchFamily="34" charset="-122"/>
                      <a:cs typeface="Times New Roman" panose="02020603050405020304" charset="0"/>
                      <a:sym typeface="OPPOSans M" panose="00020600040101010101" pitchFamily="18" charset="-122"/>
                    </a:rPr>
                    <a:t>Sensing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charset="0"/>
                      <a:ea typeface="思源黑体 CN Normal" panose="020B0400000000000000" pitchFamily="34" charset="-122"/>
                      <a:cs typeface="Times New Roman" panose="02020603050405020304" charset="0"/>
                      <a:sym typeface="OPPOSans M" panose="00020600040101010101" pitchFamily="18" charset="-122"/>
                    </a:rPr>
                    <a:t> (communication promotes </a:t>
                  </a:r>
                  <a:r>
                    <a:rPr lang="en-US" altLang="zh-CN" sz="14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charset="0"/>
                      <a:ea typeface="思源黑体 CN Normal" panose="020B0400000000000000" pitchFamily="34" charset="-122"/>
                      <a:cs typeface="Times New Roman" panose="02020603050405020304" charset="0"/>
                      <a:sym typeface="OPPOSans M" panose="00020600040101010101" pitchFamily="18" charset="-122"/>
                    </a:rPr>
                    <a:t>Sensing)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836684" y="4322777"/>
                  <a:ext cx="166088" cy="166088"/>
                </a:xfrm>
                <a:prstGeom prst="ellipse">
                  <a:avLst/>
                </a:prstGeom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23000" sy="123000" algn="tl" rotWithShape="0">
                    <a:srgbClr val="0164A5">
                      <a:alpha val="44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graphicFrame>
            <p:nvGraphicFramePr>
              <p:cNvPr id="7" name="对象 6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2551" y="2241"/>
              <a:ext cx="6684" cy="39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1" r:id="rId5" imgW="5671185" imgH="3338830" progId="Visio.Drawing.15">
                      <p:embed/>
                    </p:oleObj>
                  </mc:Choice>
                  <mc:Fallback>
                    <p:oleObj r:id="rId5" imgW="5671185" imgH="3338830" progId="Visio.Drawing.15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551" y="2241"/>
                            <a:ext cx="6684" cy="393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6" name="文本框 35"/>
            <p:cNvSpPr txBox="1"/>
            <p:nvPr/>
          </p:nvSpPr>
          <p:spPr>
            <a:xfrm>
              <a:off x="4307" y="4716"/>
              <a:ext cx="160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user1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740" y="6096"/>
              <a:ext cx="160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user2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929" y="3850"/>
              <a:ext cx="160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user3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773" y="5072"/>
              <a:ext cx="160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user4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82" y="5657"/>
              <a:ext cx="232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communication</a:t>
              </a:r>
            </a:p>
            <a:p>
              <a:pPr algn="ctr"/>
              <a:r>
                <a:rPr lang="en-US" altLang="zh-CN" sz="1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ea"/>
                </a:rPr>
                <a:t>device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580898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system model design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831497" y="2458085"/>
            <a:ext cx="4871085" cy="2752310"/>
            <a:chOff x="10706" y="2501"/>
            <a:chExt cx="7671" cy="4334"/>
          </a:xfrm>
        </p:grpSpPr>
        <p:grpSp>
          <p:nvGrpSpPr>
            <p:cNvPr id="12" name="组合 11"/>
            <p:cNvGrpSpPr/>
            <p:nvPr/>
          </p:nvGrpSpPr>
          <p:grpSpPr>
            <a:xfrm>
              <a:off x="10706" y="6327"/>
              <a:ext cx="7671" cy="508"/>
              <a:chOff x="6464054" y="4777205"/>
              <a:chExt cx="4871085" cy="32258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6744089" y="4777205"/>
                <a:ext cx="4591050" cy="32258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rPr>
                  <a:t>ISAC for </a:t>
                </a:r>
                <a:r>
                  <a:rPr lang="en-US" altLang="zh-CN" sz="1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rPr>
                  <a:t>Communication </a:t>
                </a:r>
                <a:r>
                  <a:rPr lang="en-US" altLang="zh-CN" sz="1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rPr>
                  <a:t>(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 CN Normal" panose="020B0400000000000000" pitchFamily="34" charset="-122"/>
                    <a:cs typeface="Times New Roman" panose="02020603050405020304" charset="0"/>
                    <a:sym typeface="OPPOSans M" panose="00020600040101010101" pitchFamily="18" charset="-122"/>
                  </a:rPr>
                  <a:t>Sensing-assisted Communication)</a:t>
                </a: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464054" y="4877132"/>
                <a:ext cx="166088" cy="166088"/>
              </a:xfrm>
              <a:prstGeom prst="ellipse">
                <a:avLst/>
              </a:prstGeom>
              <a:gradFill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23000" sy="123000" algn="tl" rotWithShape="0">
                  <a:srgbClr val="0164A5">
                    <a:alpha val="44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16" y="2501"/>
              <a:ext cx="5269" cy="3675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6153150" y="2677160"/>
            <a:ext cx="5103495" cy="2163445"/>
            <a:chOff x="985" y="2372"/>
            <a:chExt cx="17230" cy="3407"/>
          </a:xfrm>
        </p:grpSpPr>
        <p:sp>
          <p:nvSpPr>
            <p:cNvPr id="26" name="矩形: 圆角 2"/>
            <p:cNvSpPr/>
            <p:nvPr/>
          </p:nvSpPr>
          <p:spPr>
            <a:xfrm>
              <a:off x="985" y="2372"/>
              <a:ext cx="17230" cy="3407"/>
            </a:xfrm>
            <a:prstGeom prst="roundRect">
              <a:avLst>
                <a:gd name="adj" fmla="val 4405"/>
              </a:avLst>
            </a:prstGeom>
            <a:gradFill>
              <a:gsLst>
                <a:gs pos="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0" dist="139700" dir="5400000" algn="t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31" name="Rounded Rectangle 13"/>
            <p:cNvPicPr>
              <a:picLocks noChangeAspect="1"/>
            </p:cNvPicPr>
            <p:nvPr/>
          </p:nvPicPr>
          <p:blipFill>
            <a:blip r:embed="rId4">
              <a:alphaModFix amt="61000"/>
            </a:blip>
            <a:stretch>
              <a:fillRect/>
            </a:stretch>
          </p:blipFill>
          <p:spPr>
            <a:xfrm>
              <a:off x="14034" y="2552"/>
              <a:ext cx="4181" cy="2927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2291" y="2552"/>
              <a:ext cx="15373" cy="290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Sensing the Target's Position and Velocity to Align the Communication Beam with the User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1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Enhance Communication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Quality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M" panose="00020600040101010101" pitchFamily="18" charset="-122"/>
                <a:sym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2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Optimize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Resource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 Allocation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Reduce the Impact of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Interference</a:t>
              </a:r>
            </a:p>
          </p:txBody>
        </p:sp>
      </p:grpSp>
      <p:sp>
        <p:nvSpPr>
          <p:cNvPr id="4" name="矩形: 圆角 10"/>
          <p:cNvSpPr/>
          <p:nvPr/>
        </p:nvSpPr>
        <p:spPr>
          <a:xfrm>
            <a:off x="589280" y="1701800"/>
            <a:ext cx="1853565" cy="431165"/>
          </a:xfrm>
          <a:prstGeom prst="roundRect">
            <a:avLst>
              <a:gd name="adj" fmla="val 18434"/>
            </a:avLst>
          </a:prstGeom>
          <a:gradFill flip="none" rotWithShape="1">
            <a:gsLst>
              <a:gs pos="76000">
                <a:srgbClr val="0164A5"/>
              </a:gs>
              <a:gs pos="100000">
                <a:srgbClr val="1A73AE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266700" dir="2700000" sx="98000" sy="98000" algn="tl" rotWithShape="0">
              <a:srgbClr val="1D6DE3">
                <a:lumMod val="50000"/>
                <a:alpha val="27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  <a:sym typeface="OPPOSans B" panose="00020600040101010101" pitchFamily="18" charset="-122"/>
              </a:rPr>
              <a:t> model two: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0" y="0"/>
            <a:ext cx="895689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-1" y="0"/>
            <a:ext cx="825411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0331805" y="3612469"/>
            <a:ext cx="1876919" cy="3245531"/>
            <a:chOff x="5515450" y="2352198"/>
            <a:chExt cx="1395221" cy="2412587"/>
          </a:xfrm>
          <a:gradFill>
            <a:gsLst>
              <a:gs pos="0">
                <a:srgbClr val="1A73AE"/>
              </a:gs>
              <a:gs pos="100000">
                <a:srgbClr val="1A73AE"/>
              </a:gs>
            </a:gsLst>
            <a:lin ang="0" scaled="0"/>
          </a:gra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97" name="矩形: 圆角 96"/>
          <p:cNvSpPr/>
          <p:nvPr/>
        </p:nvSpPr>
        <p:spPr>
          <a:xfrm>
            <a:off x="-14948" y="0"/>
            <a:ext cx="7507948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9710315" y="922385"/>
            <a:ext cx="1835264" cy="1388496"/>
            <a:chOff x="9719733" y="919845"/>
            <a:chExt cx="1835264" cy="1388496"/>
          </a:xfrm>
        </p:grpSpPr>
        <p:grpSp>
          <p:nvGrpSpPr>
            <p:cNvPr id="112" name="组合 111"/>
            <p:cNvGrpSpPr/>
            <p:nvPr/>
          </p:nvGrpSpPr>
          <p:grpSpPr>
            <a:xfrm>
              <a:off x="9719733" y="1119199"/>
              <a:ext cx="1835264" cy="970235"/>
              <a:chOff x="9719733" y="1119199"/>
              <a:chExt cx="1835264" cy="970235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9719733" y="1269845"/>
                <a:ext cx="1835264" cy="674379"/>
              </a:xfrm>
              <a:prstGeom prst="rect">
                <a:avLst/>
              </a:prstGeom>
              <a:noFill/>
              <a:ln w="19050">
                <a:gradFill>
                  <a:gsLst>
                    <a:gs pos="0">
                      <a:srgbClr val="1A73AE"/>
                    </a:gs>
                    <a:gs pos="100000">
                      <a:srgbClr val="0164A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 useBgFill="1">
            <p:nvSpPr>
              <p:cNvPr id="110" name="矩形 109"/>
              <p:cNvSpPr/>
              <p:nvPr/>
            </p:nvSpPr>
            <p:spPr>
              <a:xfrm>
                <a:off x="9921240" y="1119199"/>
                <a:ext cx="655967" cy="30129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 useBgFill="1">
            <p:nvSpPr>
              <p:cNvPr id="111" name="矩形 110"/>
              <p:cNvSpPr/>
              <p:nvPr/>
            </p:nvSpPr>
            <p:spPr>
              <a:xfrm>
                <a:off x="10600015" y="1788143"/>
                <a:ext cx="814552" cy="30129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0480849" y="1385011"/>
              <a:ext cx="1053631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73AE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录</a:t>
              </a:r>
            </a:p>
          </p:txBody>
        </p:sp>
        <p:sp>
          <p:nvSpPr>
            <p:cNvPr id="103" name="矩形 102"/>
            <p:cNvSpPr/>
            <p:nvPr/>
          </p:nvSpPr>
          <p:spPr>
            <a:xfrm>
              <a:off x="9724321" y="919845"/>
              <a:ext cx="1053631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73AE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目</a:t>
              </a:r>
            </a:p>
          </p:txBody>
        </p:sp>
      </p:grpSp>
      <p:sp>
        <p:nvSpPr>
          <p:cNvPr id="137" name="文本框 136"/>
          <p:cNvSpPr txBox="1"/>
          <p:nvPr>
            <p:custDataLst>
              <p:tags r:id="rId1"/>
            </p:custDataLst>
          </p:nvPr>
        </p:nvSpPr>
        <p:spPr>
          <a:xfrm>
            <a:off x="981075" y="2310765"/>
            <a:ext cx="863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  <a:endParaRPr kumimoji="0" lang="zh-CN" altLang="en-US" sz="4400" b="0" i="0" u="none" strike="noStrike" kern="1200" cap="none" spc="0" normalizeH="0" baseline="0" noProof="0" dirty="0">
              <a:ln w="19050">
                <a:gradFill>
                  <a:gsLst>
                    <a:gs pos="45000">
                      <a:schemeClr val="bg1"/>
                    </a:gs>
                    <a:gs pos="8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1" name="文本框 140"/>
          <p:cNvSpPr txBox="1"/>
          <p:nvPr>
            <p:custDataLst>
              <p:tags r:id="rId2"/>
            </p:custDataLst>
          </p:nvPr>
        </p:nvSpPr>
        <p:spPr>
          <a:xfrm>
            <a:off x="981075" y="2994660"/>
            <a:ext cx="101727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  <a:endParaRPr kumimoji="0" lang="zh-CN" altLang="en-US" sz="4400" b="0" i="0" u="none" strike="noStrike" kern="1200" cap="none" spc="0" normalizeH="0" baseline="0" noProof="0" dirty="0">
              <a:ln w="19050">
                <a:gradFill>
                  <a:gsLst>
                    <a:gs pos="45000">
                      <a:schemeClr val="bg1"/>
                    </a:gs>
                    <a:gs pos="8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5" name="文本框 144"/>
          <p:cNvSpPr txBox="1"/>
          <p:nvPr>
            <p:custDataLst>
              <p:tags r:id="rId3"/>
            </p:custDataLst>
          </p:nvPr>
        </p:nvSpPr>
        <p:spPr>
          <a:xfrm>
            <a:off x="981075" y="3747770"/>
            <a:ext cx="101727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03</a:t>
            </a:r>
            <a:endParaRPr kumimoji="0" lang="zh-CN" altLang="en-US" sz="4400" b="0" i="0" u="none" strike="noStrike" kern="1200" cap="none" spc="0" normalizeH="0" baseline="0" noProof="0" dirty="0">
              <a:ln w="19050">
                <a:gradFill>
                  <a:gsLst>
                    <a:gs pos="45000">
                      <a:schemeClr val="bg1"/>
                    </a:gs>
                    <a:gs pos="8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8" name="文本框 147"/>
          <p:cNvSpPr txBox="1"/>
          <p:nvPr>
            <p:custDataLst>
              <p:tags r:id="rId4"/>
            </p:custDataLst>
          </p:nvPr>
        </p:nvSpPr>
        <p:spPr>
          <a:xfrm>
            <a:off x="981075" y="4517390"/>
            <a:ext cx="101727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04</a:t>
            </a:r>
            <a:endParaRPr kumimoji="0" lang="zh-CN" altLang="en-US" sz="4400" b="0" i="0" u="none" strike="noStrike" kern="1200" cap="none" spc="0" normalizeH="0" baseline="0" noProof="0" dirty="0">
              <a:ln w="19050">
                <a:gradFill>
                  <a:gsLst>
                    <a:gs pos="45000">
                      <a:schemeClr val="bg1"/>
                    </a:gs>
                    <a:gs pos="8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162" name="组合 161"/>
          <p:cNvGrpSpPr/>
          <p:nvPr/>
        </p:nvGrpSpPr>
        <p:grpSpPr>
          <a:xfrm>
            <a:off x="1172547" y="1028855"/>
            <a:ext cx="5495820" cy="944403"/>
            <a:chOff x="867583" y="1081610"/>
            <a:chExt cx="5495820" cy="944403"/>
          </a:xfrm>
        </p:grpSpPr>
        <p:sp>
          <p:nvSpPr>
            <p:cNvPr id="114" name="矩形 113"/>
            <p:cNvSpPr/>
            <p:nvPr/>
          </p:nvSpPr>
          <p:spPr>
            <a:xfrm>
              <a:off x="867583" y="1230902"/>
              <a:ext cx="3549252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000" b="1" dirty="0"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CONTENTS</a:t>
              </a:r>
              <a:endParaRPr lang="zh-CN" altLang="en-US" sz="4000" b="1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961787" y="1081610"/>
              <a:ext cx="5401616" cy="944403"/>
              <a:chOff x="961787" y="1081610"/>
              <a:chExt cx="5401616" cy="944403"/>
            </a:xfrm>
          </p:grpSpPr>
          <p:sp>
            <p:nvSpPr>
              <p:cNvPr id="153" name="任意多边形: 形状 152"/>
              <p:cNvSpPr/>
              <p:nvPr/>
            </p:nvSpPr>
            <p:spPr>
              <a:xfrm flipH="1">
                <a:off x="5100961" y="1368503"/>
                <a:ext cx="503681" cy="86963"/>
              </a:xfrm>
              <a:custGeom>
                <a:avLst/>
                <a:gdLst>
                  <a:gd name="connsiteX0" fmla="*/ 0 w 503681"/>
                  <a:gd name="connsiteY0" fmla="*/ 86963 h 86963"/>
                  <a:gd name="connsiteX1" fmla="*/ 503682 w 503681"/>
                  <a:gd name="connsiteY1" fmla="*/ 86963 h 86963"/>
                  <a:gd name="connsiteX2" fmla="*/ 253651 w 503681"/>
                  <a:gd name="connsiteY2" fmla="*/ 0 h 86963"/>
                  <a:gd name="connsiteX3" fmla="*/ 0 w 503681"/>
                  <a:gd name="connsiteY3" fmla="*/ 86963 h 8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3681" h="86963">
                    <a:moveTo>
                      <a:pt x="0" y="86963"/>
                    </a:moveTo>
                    <a:lnTo>
                      <a:pt x="503682" y="86963"/>
                    </a:lnTo>
                    <a:lnTo>
                      <a:pt x="253651" y="0"/>
                    </a:lnTo>
                    <a:lnTo>
                      <a:pt x="0" y="86963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 flipH="1">
                <a:off x="5102008" y="1476707"/>
                <a:ext cx="501491" cy="42195"/>
              </a:xfrm>
              <a:custGeom>
                <a:avLst/>
                <a:gdLst>
                  <a:gd name="connsiteX0" fmla="*/ 0 w 501491"/>
                  <a:gd name="connsiteY0" fmla="*/ 0 h 42195"/>
                  <a:gd name="connsiteX1" fmla="*/ 501491 w 501491"/>
                  <a:gd name="connsiteY1" fmla="*/ 0 h 42195"/>
                  <a:gd name="connsiteX2" fmla="*/ 501491 w 501491"/>
                  <a:gd name="connsiteY2" fmla="*/ 42196 h 42195"/>
                  <a:gd name="connsiteX3" fmla="*/ 0 w 501491"/>
                  <a:gd name="connsiteY3" fmla="*/ 42196 h 4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491" h="42195">
                    <a:moveTo>
                      <a:pt x="0" y="0"/>
                    </a:moveTo>
                    <a:lnTo>
                      <a:pt x="501491" y="0"/>
                    </a:lnTo>
                    <a:lnTo>
                      <a:pt x="501491" y="42196"/>
                    </a:lnTo>
                    <a:lnTo>
                      <a:pt x="0" y="42196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 flipH="1">
                <a:off x="5079339" y="1756075"/>
                <a:ext cx="546925" cy="42767"/>
              </a:xfrm>
              <a:custGeom>
                <a:avLst/>
                <a:gdLst>
                  <a:gd name="connsiteX0" fmla="*/ 0 w 546925"/>
                  <a:gd name="connsiteY0" fmla="*/ 0 h 42767"/>
                  <a:gd name="connsiteX1" fmla="*/ 546926 w 546925"/>
                  <a:gd name="connsiteY1" fmla="*/ 0 h 42767"/>
                  <a:gd name="connsiteX2" fmla="*/ 546926 w 546925"/>
                  <a:gd name="connsiteY2" fmla="*/ 42767 h 42767"/>
                  <a:gd name="connsiteX3" fmla="*/ 0 w 546925"/>
                  <a:gd name="connsiteY3" fmla="*/ 42767 h 42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6925" h="42767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42767"/>
                    </a:lnTo>
                    <a:lnTo>
                      <a:pt x="0" y="4276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 flipH="1">
                <a:off x="5102008" y="1819321"/>
                <a:ext cx="501491" cy="120015"/>
              </a:xfrm>
              <a:custGeom>
                <a:avLst/>
                <a:gdLst>
                  <a:gd name="connsiteX0" fmla="*/ 0 w 501491"/>
                  <a:gd name="connsiteY0" fmla="*/ 120015 h 120015"/>
                  <a:gd name="connsiteX1" fmla="*/ 55054 w 501491"/>
                  <a:gd name="connsiteY1" fmla="*/ 120015 h 120015"/>
                  <a:gd name="connsiteX2" fmla="*/ 55054 w 501491"/>
                  <a:gd name="connsiteY2" fmla="*/ 36767 h 120015"/>
                  <a:gd name="connsiteX3" fmla="*/ 122111 w 501491"/>
                  <a:gd name="connsiteY3" fmla="*/ 36767 h 120015"/>
                  <a:gd name="connsiteX4" fmla="*/ 122111 w 501491"/>
                  <a:gd name="connsiteY4" fmla="*/ 120015 h 120015"/>
                  <a:gd name="connsiteX5" fmla="*/ 217170 w 501491"/>
                  <a:gd name="connsiteY5" fmla="*/ 120015 h 120015"/>
                  <a:gd name="connsiteX6" fmla="*/ 217170 w 501491"/>
                  <a:gd name="connsiteY6" fmla="*/ 36767 h 120015"/>
                  <a:gd name="connsiteX7" fmla="*/ 284226 w 501491"/>
                  <a:gd name="connsiteY7" fmla="*/ 36767 h 120015"/>
                  <a:gd name="connsiteX8" fmla="*/ 284226 w 501491"/>
                  <a:gd name="connsiteY8" fmla="*/ 120015 h 120015"/>
                  <a:gd name="connsiteX9" fmla="*/ 379381 w 501491"/>
                  <a:gd name="connsiteY9" fmla="*/ 120015 h 120015"/>
                  <a:gd name="connsiteX10" fmla="*/ 379381 w 501491"/>
                  <a:gd name="connsiteY10" fmla="*/ 36767 h 120015"/>
                  <a:gd name="connsiteX11" fmla="*/ 446437 w 501491"/>
                  <a:gd name="connsiteY11" fmla="*/ 36767 h 120015"/>
                  <a:gd name="connsiteX12" fmla="*/ 446437 w 501491"/>
                  <a:gd name="connsiteY12" fmla="*/ 120015 h 120015"/>
                  <a:gd name="connsiteX13" fmla="*/ 501491 w 501491"/>
                  <a:gd name="connsiteY13" fmla="*/ 120015 h 120015"/>
                  <a:gd name="connsiteX14" fmla="*/ 501491 w 501491"/>
                  <a:gd name="connsiteY14" fmla="*/ 0 h 120015"/>
                  <a:gd name="connsiteX15" fmla="*/ 0 w 501491"/>
                  <a:gd name="connsiteY15" fmla="*/ 0 h 120015"/>
                  <a:gd name="connsiteX16" fmla="*/ 0 w 501491"/>
                  <a:gd name="connsiteY16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1491" h="120015">
                    <a:moveTo>
                      <a:pt x="0" y="120015"/>
                    </a:moveTo>
                    <a:lnTo>
                      <a:pt x="55054" y="120015"/>
                    </a:lnTo>
                    <a:lnTo>
                      <a:pt x="55054" y="36767"/>
                    </a:lnTo>
                    <a:lnTo>
                      <a:pt x="122111" y="36767"/>
                    </a:lnTo>
                    <a:lnTo>
                      <a:pt x="122111" y="120015"/>
                    </a:lnTo>
                    <a:lnTo>
                      <a:pt x="217170" y="120015"/>
                    </a:lnTo>
                    <a:lnTo>
                      <a:pt x="217170" y="36767"/>
                    </a:lnTo>
                    <a:lnTo>
                      <a:pt x="284226" y="36767"/>
                    </a:lnTo>
                    <a:lnTo>
                      <a:pt x="284226" y="120015"/>
                    </a:lnTo>
                    <a:lnTo>
                      <a:pt x="379381" y="120015"/>
                    </a:lnTo>
                    <a:lnTo>
                      <a:pt x="379381" y="36767"/>
                    </a:lnTo>
                    <a:lnTo>
                      <a:pt x="446437" y="36767"/>
                    </a:lnTo>
                    <a:lnTo>
                      <a:pt x="446437" y="120015"/>
                    </a:lnTo>
                    <a:lnTo>
                      <a:pt x="501491" y="120015"/>
                    </a:lnTo>
                    <a:lnTo>
                      <a:pt x="501491" y="0"/>
                    </a:lnTo>
                    <a:lnTo>
                      <a:pt x="0" y="0"/>
                    </a:lnTo>
                    <a:lnTo>
                      <a:pt x="0" y="120015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 flipH="1">
                <a:off x="5079339" y="1539381"/>
                <a:ext cx="546925" cy="193452"/>
              </a:xfrm>
              <a:custGeom>
                <a:avLst/>
                <a:gdLst>
                  <a:gd name="connsiteX0" fmla="*/ 524256 w 546925"/>
                  <a:gd name="connsiteY0" fmla="*/ 0 h 193452"/>
                  <a:gd name="connsiteX1" fmla="*/ 22765 w 546925"/>
                  <a:gd name="connsiteY1" fmla="*/ 0 h 193452"/>
                  <a:gd name="connsiteX2" fmla="*/ 22765 w 546925"/>
                  <a:gd name="connsiteY2" fmla="*/ 172403 h 193452"/>
                  <a:gd name="connsiteX3" fmla="*/ 0 w 546925"/>
                  <a:gd name="connsiteY3" fmla="*/ 172403 h 193452"/>
                  <a:gd name="connsiteX4" fmla="*/ 0 w 546925"/>
                  <a:gd name="connsiteY4" fmla="*/ 193453 h 193452"/>
                  <a:gd name="connsiteX5" fmla="*/ 546926 w 546925"/>
                  <a:gd name="connsiteY5" fmla="*/ 193453 h 193452"/>
                  <a:gd name="connsiteX6" fmla="*/ 546926 w 546925"/>
                  <a:gd name="connsiteY6" fmla="*/ 172403 h 193452"/>
                  <a:gd name="connsiteX7" fmla="*/ 524256 w 546925"/>
                  <a:gd name="connsiteY7" fmla="*/ 172403 h 193452"/>
                  <a:gd name="connsiteX8" fmla="*/ 524256 w 546925"/>
                  <a:gd name="connsiteY8" fmla="*/ 0 h 193452"/>
                  <a:gd name="connsiteX9" fmla="*/ 175165 w 546925"/>
                  <a:gd name="connsiteY9" fmla="*/ 172117 h 193452"/>
                  <a:gd name="connsiteX10" fmla="*/ 75724 w 546925"/>
                  <a:gd name="connsiteY10" fmla="*/ 172117 h 193452"/>
                  <a:gd name="connsiteX11" fmla="*/ 75724 w 546925"/>
                  <a:gd name="connsiteY11" fmla="*/ 35242 h 193452"/>
                  <a:gd name="connsiteX12" fmla="*/ 175165 w 546925"/>
                  <a:gd name="connsiteY12" fmla="*/ 35242 h 193452"/>
                  <a:gd name="connsiteX13" fmla="*/ 175165 w 546925"/>
                  <a:gd name="connsiteY13" fmla="*/ 172117 h 193452"/>
                  <a:gd name="connsiteX14" fmla="*/ 323279 w 546925"/>
                  <a:gd name="connsiteY14" fmla="*/ 172117 h 193452"/>
                  <a:gd name="connsiteX15" fmla="*/ 223838 w 546925"/>
                  <a:gd name="connsiteY15" fmla="*/ 172117 h 193452"/>
                  <a:gd name="connsiteX16" fmla="*/ 223838 w 546925"/>
                  <a:gd name="connsiteY16" fmla="*/ 35242 h 193452"/>
                  <a:gd name="connsiteX17" fmla="*/ 323279 w 546925"/>
                  <a:gd name="connsiteY17" fmla="*/ 35242 h 193452"/>
                  <a:gd name="connsiteX18" fmla="*/ 323279 w 546925"/>
                  <a:gd name="connsiteY18" fmla="*/ 172117 h 193452"/>
                  <a:gd name="connsiteX19" fmla="*/ 471392 w 546925"/>
                  <a:gd name="connsiteY19" fmla="*/ 172117 h 193452"/>
                  <a:gd name="connsiteX20" fmla="*/ 371951 w 546925"/>
                  <a:gd name="connsiteY20" fmla="*/ 172117 h 193452"/>
                  <a:gd name="connsiteX21" fmla="*/ 371951 w 546925"/>
                  <a:gd name="connsiteY21" fmla="*/ 35242 h 193452"/>
                  <a:gd name="connsiteX22" fmla="*/ 471392 w 546925"/>
                  <a:gd name="connsiteY22" fmla="*/ 35242 h 193452"/>
                  <a:gd name="connsiteX23" fmla="*/ 471392 w 546925"/>
                  <a:gd name="connsiteY23" fmla="*/ 172117 h 19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46925" h="193452">
                    <a:moveTo>
                      <a:pt x="524256" y="0"/>
                    </a:moveTo>
                    <a:lnTo>
                      <a:pt x="22765" y="0"/>
                    </a:lnTo>
                    <a:lnTo>
                      <a:pt x="22765" y="172403"/>
                    </a:lnTo>
                    <a:lnTo>
                      <a:pt x="0" y="172403"/>
                    </a:lnTo>
                    <a:lnTo>
                      <a:pt x="0" y="193453"/>
                    </a:lnTo>
                    <a:lnTo>
                      <a:pt x="546926" y="193453"/>
                    </a:lnTo>
                    <a:lnTo>
                      <a:pt x="546926" y="172403"/>
                    </a:lnTo>
                    <a:lnTo>
                      <a:pt x="524256" y="172403"/>
                    </a:lnTo>
                    <a:lnTo>
                      <a:pt x="524256" y="0"/>
                    </a:lnTo>
                    <a:close/>
                    <a:moveTo>
                      <a:pt x="175165" y="172117"/>
                    </a:moveTo>
                    <a:lnTo>
                      <a:pt x="75724" y="172117"/>
                    </a:lnTo>
                    <a:lnTo>
                      <a:pt x="75724" y="35242"/>
                    </a:lnTo>
                    <a:lnTo>
                      <a:pt x="175165" y="35242"/>
                    </a:lnTo>
                    <a:lnTo>
                      <a:pt x="175165" y="172117"/>
                    </a:lnTo>
                    <a:close/>
                    <a:moveTo>
                      <a:pt x="323279" y="172117"/>
                    </a:moveTo>
                    <a:lnTo>
                      <a:pt x="223838" y="172117"/>
                    </a:lnTo>
                    <a:lnTo>
                      <a:pt x="223838" y="35242"/>
                    </a:lnTo>
                    <a:lnTo>
                      <a:pt x="323279" y="35242"/>
                    </a:lnTo>
                    <a:lnTo>
                      <a:pt x="323279" y="172117"/>
                    </a:lnTo>
                    <a:close/>
                    <a:moveTo>
                      <a:pt x="471392" y="172117"/>
                    </a:moveTo>
                    <a:lnTo>
                      <a:pt x="371951" y="172117"/>
                    </a:lnTo>
                    <a:lnTo>
                      <a:pt x="371951" y="35242"/>
                    </a:lnTo>
                    <a:lnTo>
                      <a:pt x="471392" y="35242"/>
                    </a:lnTo>
                    <a:lnTo>
                      <a:pt x="471392" y="17211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 flipH="1">
                <a:off x="2637319" y="1081610"/>
                <a:ext cx="3726084" cy="472059"/>
              </a:xfrm>
              <a:custGeom>
                <a:avLst/>
                <a:gdLst>
                  <a:gd name="connsiteX0" fmla="*/ 1034606 w 3726084"/>
                  <a:gd name="connsiteY0" fmla="*/ 0 h 472059"/>
                  <a:gd name="connsiteX1" fmla="*/ 1034606 w 3726084"/>
                  <a:gd name="connsiteY1" fmla="*/ 58579 h 472059"/>
                  <a:gd name="connsiteX2" fmla="*/ 1068515 w 3726084"/>
                  <a:gd name="connsiteY2" fmla="*/ 68390 h 472059"/>
                  <a:gd name="connsiteX3" fmla="*/ 1107281 w 3726084"/>
                  <a:gd name="connsiteY3" fmla="*/ 88392 h 472059"/>
                  <a:gd name="connsiteX4" fmla="*/ 1114235 w 3726084"/>
                  <a:gd name="connsiteY4" fmla="*/ 93726 h 472059"/>
                  <a:gd name="connsiteX5" fmla="*/ 1114235 w 3726084"/>
                  <a:gd name="connsiteY5" fmla="*/ 126968 h 472059"/>
                  <a:gd name="connsiteX6" fmla="*/ 1097280 w 3726084"/>
                  <a:gd name="connsiteY6" fmla="*/ 126968 h 472059"/>
                  <a:gd name="connsiteX7" fmla="*/ 1097280 w 3726084"/>
                  <a:gd name="connsiteY7" fmla="*/ 134969 h 472059"/>
                  <a:gd name="connsiteX8" fmla="*/ 1271302 w 3726084"/>
                  <a:gd name="connsiteY8" fmla="*/ 219456 h 472059"/>
                  <a:gd name="connsiteX9" fmla="*/ 1361218 w 3726084"/>
                  <a:gd name="connsiteY9" fmla="*/ 364903 h 472059"/>
                  <a:gd name="connsiteX10" fmla="*/ 1454182 w 3726084"/>
                  <a:gd name="connsiteY10" fmla="*/ 364903 h 472059"/>
                  <a:gd name="connsiteX11" fmla="*/ 1454182 w 3726084"/>
                  <a:gd name="connsiteY11" fmla="*/ 454438 h 472059"/>
                  <a:gd name="connsiteX12" fmla="*/ 3726085 w 3726084"/>
                  <a:gd name="connsiteY12" fmla="*/ 454438 h 472059"/>
                  <a:gd name="connsiteX13" fmla="*/ 3726085 w 3726084"/>
                  <a:gd name="connsiteY13" fmla="*/ 472059 h 472059"/>
                  <a:gd name="connsiteX14" fmla="*/ 1436561 w 3726084"/>
                  <a:gd name="connsiteY14" fmla="*/ 472059 h 472059"/>
                  <a:gd name="connsiteX15" fmla="*/ 1436561 w 3726084"/>
                  <a:gd name="connsiteY15" fmla="*/ 382524 h 472059"/>
                  <a:gd name="connsiteX16" fmla="*/ 1347026 w 3726084"/>
                  <a:gd name="connsiteY16" fmla="*/ 382524 h 472059"/>
                  <a:gd name="connsiteX17" fmla="*/ 1258919 w 3726084"/>
                  <a:gd name="connsiteY17" fmla="*/ 232029 h 472059"/>
                  <a:gd name="connsiteX18" fmla="*/ 1079564 w 3726084"/>
                  <a:gd name="connsiteY18" fmla="*/ 150781 h 472059"/>
                  <a:gd name="connsiteX19" fmla="*/ 1079564 w 3726084"/>
                  <a:gd name="connsiteY19" fmla="*/ 109347 h 472059"/>
                  <a:gd name="connsiteX20" fmla="*/ 1096518 w 3726084"/>
                  <a:gd name="connsiteY20" fmla="*/ 109347 h 472059"/>
                  <a:gd name="connsiteX21" fmla="*/ 1096518 w 3726084"/>
                  <a:gd name="connsiteY21" fmla="*/ 102394 h 472059"/>
                  <a:gd name="connsiteX22" fmla="*/ 1062323 w 3726084"/>
                  <a:gd name="connsiteY22" fmla="*/ 84868 h 472059"/>
                  <a:gd name="connsiteX23" fmla="*/ 1016984 w 3726084"/>
                  <a:gd name="connsiteY23" fmla="*/ 73152 h 472059"/>
                  <a:gd name="connsiteX24" fmla="*/ 1016984 w 3726084"/>
                  <a:gd name="connsiteY24" fmla="*/ 14192 h 472059"/>
                  <a:gd name="connsiteX25" fmla="*/ 1002697 w 3726084"/>
                  <a:gd name="connsiteY25" fmla="*/ 14192 h 472059"/>
                  <a:gd name="connsiteX26" fmla="*/ 1002697 w 3726084"/>
                  <a:gd name="connsiteY26" fmla="*/ 73057 h 472059"/>
                  <a:gd name="connsiteX27" fmla="*/ 957358 w 3726084"/>
                  <a:gd name="connsiteY27" fmla="*/ 84773 h 472059"/>
                  <a:gd name="connsiteX28" fmla="*/ 923354 w 3726084"/>
                  <a:gd name="connsiteY28" fmla="*/ 102299 h 472059"/>
                  <a:gd name="connsiteX29" fmla="*/ 923354 w 3726084"/>
                  <a:gd name="connsiteY29" fmla="*/ 109252 h 472059"/>
                  <a:gd name="connsiteX30" fmla="*/ 940022 w 3726084"/>
                  <a:gd name="connsiteY30" fmla="*/ 109252 h 472059"/>
                  <a:gd name="connsiteX31" fmla="*/ 940022 w 3726084"/>
                  <a:gd name="connsiteY31" fmla="*/ 150686 h 472059"/>
                  <a:gd name="connsiteX32" fmla="*/ 760667 w 3726084"/>
                  <a:gd name="connsiteY32" fmla="*/ 231934 h 472059"/>
                  <a:gd name="connsiteX33" fmla="*/ 672656 w 3726084"/>
                  <a:gd name="connsiteY33" fmla="*/ 382429 h 472059"/>
                  <a:gd name="connsiteX34" fmla="*/ 582930 w 3726084"/>
                  <a:gd name="connsiteY34" fmla="*/ 382429 h 472059"/>
                  <a:gd name="connsiteX35" fmla="*/ 582930 w 3726084"/>
                  <a:gd name="connsiteY35" fmla="*/ 471964 h 472059"/>
                  <a:gd name="connsiteX36" fmla="*/ 0 w 3726084"/>
                  <a:gd name="connsiteY36" fmla="*/ 471964 h 472059"/>
                  <a:gd name="connsiteX37" fmla="*/ 0 w 3726084"/>
                  <a:gd name="connsiteY37" fmla="*/ 454343 h 472059"/>
                  <a:gd name="connsiteX38" fmla="*/ 565309 w 3726084"/>
                  <a:gd name="connsiteY38" fmla="*/ 454343 h 472059"/>
                  <a:gd name="connsiteX39" fmla="*/ 565309 w 3726084"/>
                  <a:gd name="connsiteY39" fmla="*/ 364808 h 472059"/>
                  <a:gd name="connsiteX40" fmla="*/ 658844 w 3726084"/>
                  <a:gd name="connsiteY40" fmla="*/ 364808 h 472059"/>
                  <a:gd name="connsiteX41" fmla="*/ 748570 w 3726084"/>
                  <a:gd name="connsiteY41" fmla="*/ 219075 h 472059"/>
                  <a:gd name="connsiteX42" fmla="*/ 922306 w 3726084"/>
                  <a:gd name="connsiteY42" fmla="*/ 135922 h 472059"/>
                  <a:gd name="connsiteX43" fmla="*/ 922306 w 3726084"/>
                  <a:gd name="connsiteY43" fmla="*/ 126873 h 472059"/>
                  <a:gd name="connsiteX44" fmla="*/ 905637 w 3726084"/>
                  <a:gd name="connsiteY44" fmla="*/ 126873 h 472059"/>
                  <a:gd name="connsiteX45" fmla="*/ 905637 w 3726084"/>
                  <a:gd name="connsiteY45" fmla="*/ 93726 h 472059"/>
                  <a:gd name="connsiteX46" fmla="*/ 912400 w 3726084"/>
                  <a:gd name="connsiteY46" fmla="*/ 88392 h 472059"/>
                  <a:gd name="connsiteX47" fmla="*/ 951071 w 3726084"/>
                  <a:gd name="connsiteY47" fmla="*/ 68294 h 472059"/>
                  <a:gd name="connsiteX48" fmla="*/ 984980 w 3726084"/>
                  <a:gd name="connsiteY48" fmla="*/ 58484 h 472059"/>
                  <a:gd name="connsiteX49" fmla="*/ 984980 w 3726084"/>
                  <a:gd name="connsiteY49" fmla="*/ 0 h 472059"/>
                  <a:gd name="connsiteX50" fmla="*/ 1034510 w 3726084"/>
                  <a:gd name="connsiteY50" fmla="*/ 0 h 47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26084" h="472059">
                    <a:moveTo>
                      <a:pt x="1034606" y="0"/>
                    </a:moveTo>
                    <a:lnTo>
                      <a:pt x="1034606" y="58579"/>
                    </a:lnTo>
                    <a:cubicBezTo>
                      <a:pt x="1043845" y="60579"/>
                      <a:pt x="1056227" y="63818"/>
                      <a:pt x="1068515" y="68390"/>
                    </a:cubicBezTo>
                    <a:cubicBezTo>
                      <a:pt x="1092422" y="77343"/>
                      <a:pt x="1105853" y="87344"/>
                      <a:pt x="1107281" y="88392"/>
                    </a:cubicBezTo>
                    <a:lnTo>
                      <a:pt x="1114235" y="93726"/>
                    </a:lnTo>
                    <a:lnTo>
                      <a:pt x="1114235" y="126968"/>
                    </a:lnTo>
                    <a:lnTo>
                      <a:pt x="1097280" y="126968"/>
                    </a:lnTo>
                    <a:lnTo>
                      <a:pt x="1097280" y="134969"/>
                    </a:lnTo>
                    <a:cubicBezTo>
                      <a:pt x="1130808" y="139827"/>
                      <a:pt x="1207865" y="157353"/>
                      <a:pt x="1271302" y="219456"/>
                    </a:cubicBezTo>
                    <a:cubicBezTo>
                      <a:pt x="1332452" y="279368"/>
                      <a:pt x="1354074" y="337947"/>
                      <a:pt x="1361218" y="364903"/>
                    </a:cubicBezTo>
                    <a:lnTo>
                      <a:pt x="1454182" y="364903"/>
                    </a:lnTo>
                    <a:lnTo>
                      <a:pt x="1454182" y="454438"/>
                    </a:lnTo>
                    <a:lnTo>
                      <a:pt x="3726085" y="454438"/>
                    </a:lnTo>
                    <a:lnTo>
                      <a:pt x="3726085" y="472059"/>
                    </a:lnTo>
                    <a:lnTo>
                      <a:pt x="1436561" y="472059"/>
                    </a:lnTo>
                    <a:lnTo>
                      <a:pt x="1436561" y="382524"/>
                    </a:lnTo>
                    <a:lnTo>
                      <a:pt x="1347026" y="382524"/>
                    </a:lnTo>
                    <a:cubicBezTo>
                      <a:pt x="1347026" y="382524"/>
                      <a:pt x="1337120" y="308610"/>
                      <a:pt x="1258919" y="232029"/>
                    </a:cubicBezTo>
                    <a:cubicBezTo>
                      <a:pt x="1180814" y="155639"/>
                      <a:pt x="1079564" y="150781"/>
                      <a:pt x="1079564" y="150781"/>
                    </a:cubicBezTo>
                    <a:lnTo>
                      <a:pt x="1079564" y="109347"/>
                    </a:lnTo>
                    <a:lnTo>
                      <a:pt x="1096518" y="109347"/>
                    </a:lnTo>
                    <a:lnTo>
                      <a:pt x="1096518" y="102394"/>
                    </a:lnTo>
                    <a:cubicBezTo>
                      <a:pt x="1096518" y="102394"/>
                      <a:pt x="1084421" y="93155"/>
                      <a:pt x="1062323" y="84868"/>
                    </a:cubicBezTo>
                    <a:cubicBezTo>
                      <a:pt x="1040130" y="76676"/>
                      <a:pt x="1016984" y="73152"/>
                      <a:pt x="1016984" y="73152"/>
                    </a:cubicBezTo>
                    <a:lnTo>
                      <a:pt x="1016984" y="14192"/>
                    </a:lnTo>
                    <a:lnTo>
                      <a:pt x="1002697" y="14192"/>
                    </a:lnTo>
                    <a:lnTo>
                      <a:pt x="1002697" y="73057"/>
                    </a:lnTo>
                    <a:cubicBezTo>
                      <a:pt x="1002697" y="73057"/>
                      <a:pt x="979170" y="76581"/>
                      <a:pt x="957358" y="84773"/>
                    </a:cubicBezTo>
                    <a:cubicBezTo>
                      <a:pt x="935165" y="93059"/>
                      <a:pt x="923354" y="102299"/>
                      <a:pt x="923354" y="102299"/>
                    </a:cubicBezTo>
                    <a:lnTo>
                      <a:pt x="923354" y="109252"/>
                    </a:lnTo>
                    <a:lnTo>
                      <a:pt x="940022" y="109252"/>
                    </a:lnTo>
                    <a:lnTo>
                      <a:pt x="940022" y="150686"/>
                    </a:lnTo>
                    <a:cubicBezTo>
                      <a:pt x="940022" y="150686"/>
                      <a:pt x="832771" y="165164"/>
                      <a:pt x="760667" y="231934"/>
                    </a:cubicBezTo>
                    <a:cubicBezTo>
                      <a:pt x="688372" y="298895"/>
                      <a:pt x="672656" y="382429"/>
                      <a:pt x="672656" y="382429"/>
                    </a:cubicBezTo>
                    <a:lnTo>
                      <a:pt x="582930" y="382429"/>
                    </a:lnTo>
                    <a:lnTo>
                      <a:pt x="582930" y="471964"/>
                    </a:lnTo>
                    <a:lnTo>
                      <a:pt x="0" y="471964"/>
                    </a:lnTo>
                    <a:lnTo>
                      <a:pt x="0" y="454343"/>
                    </a:lnTo>
                    <a:lnTo>
                      <a:pt x="565309" y="454343"/>
                    </a:lnTo>
                    <a:lnTo>
                      <a:pt x="565309" y="364808"/>
                    </a:lnTo>
                    <a:lnTo>
                      <a:pt x="658844" y="364808"/>
                    </a:lnTo>
                    <a:cubicBezTo>
                      <a:pt x="666845" y="336804"/>
                      <a:pt x="690277" y="273082"/>
                      <a:pt x="748570" y="219075"/>
                    </a:cubicBezTo>
                    <a:cubicBezTo>
                      <a:pt x="808196" y="163830"/>
                      <a:pt x="888968" y="142685"/>
                      <a:pt x="922306" y="135922"/>
                    </a:cubicBezTo>
                    <a:lnTo>
                      <a:pt x="922306" y="126873"/>
                    </a:lnTo>
                    <a:lnTo>
                      <a:pt x="905637" y="126873"/>
                    </a:lnTo>
                    <a:lnTo>
                      <a:pt x="905637" y="93726"/>
                    </a:lnTo>
                    <a:lnTo>
                      <a:pt x="912400" y="88392"/>
                    </a:lnTo>
                    <a:cubicBezTo>
                      <a:pt x="913829" y="87249"/>
                      <a:pt x="927068" y="77248"/>
                      <a:pt x="951071" y="68294"/>
                    </a:cubicBezTo>
                    <a:cubicBezTo>
                      <a:pt x="963168" y="63722"/>
                      <a:pt x="975741" y="60484"/>
                      <a:pt x="984980" y="58484"/>
                    </a:cubicBezTo>
                    <a:lnTo>
                      <a:pt x="984980" y="0"/>
                    </a:lnTo>
                    <a:lnTo>
                      <a:pt x="1034510" y="0"/>
                    </a:lnTo>
                    <a:close/>
                  </a:path>
                </a:pathLst>
              </a:custGeom>
              <a:gradFill>
                <a:gsLst>
                  <a:gs pos="49000">
                    <a:schemeClr val="bg1">
                      <a:alpha val="0"/>
                    </a:schemeClr>
                  </a:gs>
                  <a:gs pos="71000">
                    <a:schemeClr val="bg1"/>
                  </a:gs>
                </a:gsLst>
                <a:lin ang="10800000" scaled="0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 flipH="1">
                <a:off x="961787" y="1980294"/>
                <a:ext cx="5401615" cy="45719"/>
              </a:xfrm>
              <a:custGeom>
                <a:avLst/>
                <a:gdLst>
                  <a:gd name="connsiteX0" fmla="*/ 0 w 3725989"/>
                  <a:gd name="connsiteY0" fmla="*/ 0 h 41243"/>
                  <a:gd name="connsiteX1" fmla="*/ 3725990 w 3725989"/>
                  <a:gd name="connsiteY1" fmla="*/ 0 h 41243"/>
                  <a:gd name="connsiteX2" fmla="*/ 3725990 w 3725989"/>
                  <a:gd name="connsiteY2" fmla="*/ 41243 h 41243"/>
                  <a:gd name="connsiteX3" fmla="*/ 0 w 3725989"/>
                  <a:gd name="connsiteY3" fmla="*/ 41243 h 4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5989" h="41243">
                    <a:moveTo>
                      <a:pt x="0" y="0"/>
                    </a:moveTo>
                    <a:lnTo>
                      <a:pt x="3725990" y="0"/>
                    </a:lnTo>
                    <a:lnTo>
                      <a:pt x="3725990" y="41243"/>
                    </a:lnTo>
                    <a:lnTo>
                      <a:pt x="0" y="41243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024255" y="5249545"/>
            <a:ext cx="1017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05</a:t>
            </a:r>
            <a:endParaRPr kumimoji="0" lang="zh-CN" altLang="en-US" sz="4400" b="0" i="0" u="none" strike="noStrike" kern="1200" cap="none" spc="0" normalizeH="0" baseline="0" noProof="0" dirty="0">
              <a:ln w="19050">
                <a:gradFill>
                  <a:gsLst>
                    <a:gs pos="45000">
                      <a:schemeClr val="bg1"/>
                    </a:gs>
                    <a:gs pos="8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 flipH="1">
            <a:off x="2852420" y="3079115"/>
            <a:ext cx="4004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+mn-ea"/>
              </a:rPr>
              <a:t>Research Purpose</a:t>
            </a:r>
            <a:endParaRPr lang="en-US" altLang="zh-CN" sz="2800" dirty="0"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>
                <a:outerShdw blurRad="254000" dist="190500" dir="1680000" algn="ctr" rotWithShape="0">
                  <a:srgbClr val="000000">
                    <a:alpha val="41000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 flipH="1">
            <a:off x="2852420" y="3826510"/>
            <a:ext cx="4507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+mn-ea"/>
              </a:rPr>
              <a:t>System model design</a:t>
            </a:r>
            <a:endParaRPr lang="en-US" altLang="zh-CN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 flipH="1">
            <a:off x="2852420" y="4625340"/>
            <a:ext cx="4507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+mn-ea"/>
              </a:rPr>
              <a:t>Research methods</a:t>
            </a: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+mn-ea"/>
              </a:rPr>
              <a:t> </a:t>
            </a:r>
            <a:endParaRPr lang="en-US" altLang="zh-CN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 flipH="1">
            <a:off x="2852420" y="5287010"/>
            <a:ext cx="4507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+mn-ea"/>
              </a:rPr>
              <a:t>Expected Work Goals</a:t>
            </a:r>
            <a:endParaRPr lang="en-US" altLang="zh-CN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1" name="文本框 100"/>
          <p:cNvSpPr txBox="1"/>
          <p:nvPr>
            <p:custDataLst>
              <p:tags r:id="rId10"/>
            </p:custDataLst>
          </p:nvPr>
        </p:nvSpPr>
        <p:spPr>
          <a:xfrm flipH="1">
            <a:off x="2852420" y="2433955"/>
            <a:ext cx="4004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+mn-ea"/>
              </a:rPr>
              <a:t>Introduction</a:t>
            </a:r>
            <a:endParaRPr lang="en-US" altLang="zh-CN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3302000" y="-1"/>
            <a:ext cx="8890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4132630" y="-1"/>
            <a:ext cx="8059941" cy="687372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矩形: 圆角 96"/>
          <p:cNvSpPr/>
          <p:nvPr/>
        </p:nvSpPr>
        <p:spPr>
          <a:xfrm>
            <a:off x="4953000" y="-1"/>
            <a:ext cx="7239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椭圆 148"/>
          <p:cNvSpPr/>
          <p:nvPr/>
        </p:nvSpPr>
        <p:spPr>
          <a:xfrm rot="19983875">
            <a:off x="5310310" y="691852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40535" y="1514863"/>
            <a:ext cx="6961505" cy="1446550"/>
            <a:chOff x="5473917" y="1368809"/>
            <a:chExt cx="6961505" cy="1446550"/>
          </a:xfrm>
        </p:grpSpPr>
        <p:sp>
          <p:nvSpPr>
            <p:cNvPr id="124" name="矩形 123"/>
            <p:cNvSpPr/>
            <p:nvPr/>
          </p:nvSpPr>
          <p:spPr>
            <a:xfrm>
              <a:off x="5473917" y="1368809"/>
              <a:ext cx="6961505" cy="14465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400" dirty="0"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  <a:sym typeface="+mn-ea"/>
                </a:rPr>
                <a:t>Research methods and roadmap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6181651" y="2792325"/>
              <a:ext cx="53769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30441" y="742299"/>
            <a:ext cx="2364728" cy="1304721"/>
            <a:chOff x="430441" y="742299"/>
            <a:chExt cx="2364728" cy="13047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230874" y="742299"/>
              <a:ext cx="763863" cy="797251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6" name="任意多边形: 形状 125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28" name="任意多边形: 形状 127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" name="直接连接符 2"/>
            <p:cNvCxnSpPr/>
            <p:nvPr/>
          </p:nvCxnSpPr>
          <p:spPr>
            <a:xfrm>
              <a:off x="430441" y="2047020"/>
              <a:ext cx="2364728" cy="0"/>
            </a:xfrm>
            <a:prstGeom prst="line">
              <a:avLst/>
            </a:prstGeom>
            <a:ln w="41275" cmpd="thickThin"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文本框 137"/>
          <p:cNvSpPr txBox="1"/>
          <p:nvPr/>
        </p:nvSpPr>
        <p:spPr>
          <a:xfrm>
            <a:off x="5140325" y="3113405"/>
            <a:ext cx="6587490" cy="10763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ISAC for sensing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ISAC for communication</a:t>
            </a: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2">
            <a:alphaModFix amt="10000"/>
          </a:blip>
          <a:srcRect t="23606" r="6844"/>
          <a:stretch>
            <a:fillRect/>
          </a:stretch>
        </p:blipFill>
        <p:spPr>
          <a:xfrm>
            <a:off x="6519439" y="-13709"/>
            <a:ext cx="5786847" cy="907330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150" name="组合 149"/>
          <p:cNvGrpSpPr/>
          <p:nvPr/>
        </p:nvGrpSpPr>
        <p:grpSpPr>
          <a:xfrm rot="4616209">
            <a:off x="7547407" y="2233133"/>
            <a:ext cx="7528182" cy="7528180"/>
            <a:chOff x="984860" y="319772"/>
            <a:chExt cx="3597810" cy="3597810"/>
          </a:xfrm>
        </p:grpSpPr>
        <p:sp>
          <p:nvSpPr>
            <p:cNvPr id="151" name="弧形 150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2" name="弧形 151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0" name="弧形 159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4" name="弧形 163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5" name="弧形 164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346267" y="4032426"/>
            <a:ext cx="1643147" cy="2841297"/>
            <a:chOff x="5515450" y="2352198"/>
            <a:chExt cx="1395221" cy="2412587"/>
          </a:xfrm>
          <a:solidFill>
            <a:schemeClr val="bg1"/>
          </a:soli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779853" y="2989626"/>
            <a:ext cx="2866749" cy="1846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</a:t>
            </a:r>
            <a:r>
              <a:rPr lang="en-US" altLang="zh-CN" sz="6000" dirty="0"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0" scaled="0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5140831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methods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401706" y="5024485"/>
            <a:ext cx="4327083" cy="607667"/>
            <a:chOff x="6464054" y="4777206"/>
            <a:chExt cx="4327083" cy="607616"/>
          </a:xfrm>
        </p:grpSpPr>
        <p:sp>
          <p:nvSpPr>
            <p:cNvPr id="13" name="文本框 12"/>
            <p:cNvSpPr txBox="1"/>
            <p:nvPr/>
          </p:nvSpPr>
          <p:spPr>
            <a:xfrm>
              <a:off x="6744089" y="4777206"/>
              <a:ext cx="4047048" cy="60761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System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A</a:t>
              </a:r>
              <a:r>
                <a:rPr lang="en-US" altLang="zh-CN" sz="14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rchitecture</a:t>
              </a:r>
              <a:r>
                <a:rPr lang="en-US" altLang="zh-CN" sz="14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OPPOSans M" panose="00020600040101010101" pitchFamily="18" charset="-122"/>
                </a:rPr>
                <a:t> of ISAC (Integrated Sensing and Communication)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OPPOSans M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464054" y="4877132"/>
              <a:ext cx="166088" cy="166088"/>
            </a:xfrm>
            <a:prstGeom prst="ellipse">
              <a:avLst/>
            </a:prstGeom>
            <a:gradFill>
              <a:gsLst>
                <a:gs pos="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23000" sy="123000" algn="tl" rotWithShape="0">
                <a:srgbClr val="0164A5">
                  <a:alpha val="4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4" name="矩形: 圆角 7"/>
          <p:cNvSpPr/>
          <p:nvPr/>
        </p:nvSpPr>
        <p:spPr>
          <a:xfrm>
            <a:off x="5138442" y="1510926"/>
            <a:ext cx="6319880" cy="4771829"/>
          </a:xfrm>
          <a:prstGeom prst="roundRect">
            <a:avLst>
              <a:gd name="adj" fmla="val 8624"/>
            </a:avLst>
          </a:prstGeom>
          <a:solidFill>
            <a:schemeClr val="bg1"/>
          </a:solidFill>
          <a:ln w="19050">
            <a:gradFill>
              <a:gsLst>
                <a:gs pos="22000">
                  <a:srgbClr val="0164A5"/>
                </a:gs>
                <a:gs pos="100000">
                  <a:srgbClr val="1A73AE"/>
                </a:gs>
              </a:gsLst>
              <a:lin ang="135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5138442" y="1510926"/>
            <a:ext cx="6319880" cy="1054249"/>
          </a:xfrm>
          <a:prstGeom prst="roundRect">
            <a:avLst>
              <a:gd name="adj" fmla="val 31939"/>
            </a:avLst>
          </a:prstGeom>
          <a:solidFill>
            <a:srgbClr val="016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Research methods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95493" y="2020118"/>
            <a:ext cx="4233296" cy="2817763"/>
            <a:chOff x="1704975" y="2735423"/>
            <a:chExt cx="5424108" cy="361039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/>
            <a:srcRect t="1605" b="856"/>
            <a:stretch>
              <a:fillRect/>
            </a:stretch>
          </p:blipFill>
          <p:spPr>
            <a:xfrm>
              <a:off x="1704975" y="2793865"/>
              <a:ext cx="5424108" cy="355194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4975" y="2735423"/>
              <a:ext cx="698360" cy="146434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4976" y="4244214"/>
              <a:ext cx="415138" cy="2101598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6052838" y="2835104"/>
            <a:ext cx="4555819" cy="293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Theoretical framework</a:t>
            </a:r>
          </a:p>
          <a:p>
            <a:pPr marL="457200" indent="-457200" algn="just">
              <a:lnSpc>
                <a:spcPct val="20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Algorithm design</a:t>
            </a:r>
          </a:p>
          <a:p>
            <a:pPr marL="457200" indent="-457200" algn="just">
              <a:lnSpc>
                <a:spcPct val="20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System simulation</a:t>
            </a:r>
          </a:p>
          <a:p>
            <a:pPr marL="457200" indent="-457200" algn="just">
              <a:lnSpc>
                <a:spcPct val="20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Experimental validation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5140831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methods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3848516" y="1472330"/>
            <a:ext cx="7754201" cy="1079392"/>
            <a:chOff x="3848519" y="1491871"/>
            <a:chExt cx="7754201" cy="1079392"/>
          </a:xfrm>
        </p:grpSpPr>
        <p:sp>
          <p:nvSpPr>
            <p:cNvPr id="19" name="矩形: 圆角 18"/>
            <p:cNvSpPr/>
            <p:nvPr/>
          </p:nvSpPr>
          <p:spPr>
            <a:xfrm>
              <a:off x="3848519" y="1491871"/>
              <a:ext cx="7754201" cy="1079392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3" name="任意多边形: 形状 2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5" name="任意多边形: 形状 4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" name="任意多边形: 形状 5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" name="任意多边形: 形状 6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" name="任意多边形: 形状 7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4541863" y="1650368"/>
              <a:ext cx="3580917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Theoretical framework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999026" y="2141868"/>
              <a:ext cx="75000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00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nalyze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the relationship between transmission rate and resource usage.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1952" y="1491870"/>
            <a:ext cx="2900218" cy="4873540"/>
            <a:chOff x="8215558" y="1489985"/>
            <a:chExt cx="2900218" cy="4873540"/>
          </a:xfrm>
        </p:grpSpPr>
        <p:sp>
          <p:nvSpPr>
            <p:cNvPr id="9" name="矩形: 圆角 8"/>
            <p:cNvSpPr/>
            <p:nvPr/>
          </p:nvSpPr>
          <p:spPr>
            <a:xfrm>
              <a:off x="8215559" y="1489985"/>
              <a:ext cx="2900217" cy="4867000"/>
            </a:xfrm>
            <a:prstGeom prst="roundRect">
              <a:avLst>
                <a:gd name="adj" fmla="val 4178"/>
              </a:avLst>
            </a:prstGeom>
            <a:gradFill>
              <a:gsLst>
                <a:gs pos="200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>
              <a:noFill/>
            </a:ln>
            <a:effectLst>
              <a:outerShdw blurRad="266700" dist="254000" dir="2700000" algn="tl" rotWithShape="0">
                <a:srgbClr val="0164A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15" name="Rounded Rectangle 11"/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tretch>
              <a:fillRect/>
            </a:stretch>
          </p:blipFill>
          <p:spPr>
            <a:xfrm flipV="1">
              <a:off x="8215558" y="1496525"/>
              <a:ext cx="2898569" cy="4867000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162604" y="5389061"/>
            <a:ext cx="2154636" cy="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our key aspects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469555" y="4358651"/>
            <a:ext cx="1992598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Research methods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1704818" y="5301291"/>
            <a:ext cx="1522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/>
          <p:cNvGrpSpPr/>
          <p:nvPr/>
        </p:nvGrpSpPr>
        <p:grpSpPr>
          <a:xfrm>
            <a:off x="3848512" y="2737043"/>
            <a:ext cx="7754201" cy="1079392"/>
            <a:chOff x="3848519" y="1491871"/>
            <a:chExt cx="7754201" cy="1079392"/>
          </a:xfrm>
        </p:grpSpPr>
        <p:sp>
          <p:nvSpPr>
            <p:cNvPr id="111" name="矩形: 圆角 110"/>
            <p:cNvSpPr/>
            <p:nvPr/>
          </p:nvSpPr>
          <p:spPr>
            <a:xfrm>
              <a:off x="3848519" y="1491871"/>
              <a:ext cx="7754201" cy="1079392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16" name="任意多边形: 形状 115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18" name="任意多边形: 形状 117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19" name="任意多边形: 形状 118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20" name="任意多边形: 形状 119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21" name="任意多边形: 形状 120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13" name="文本框 112"/>
            <p:cNvSpPr txBox="1"/>
            <p:nvPr/>
          </p:nvSpPr>
          <p:spPr>
            <a:xfrm>
              <a:off x="4541863" y="1650368"/>
              <a:ext cx="267021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A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lgorithm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 design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114" name="直接连接符 113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/>
            <p:cNvSpPr txBox="1"/>
            <p:nvPr/>
          </p:nvSpPr>
          <p:spPr>
            <a:xfrm>
              <a:off x="3999025" y="2141868"/>
              <a:ext cx="75310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00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Explore machine learning for waveform design and resource allocation.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3848512" y="4008027"/>
            <a:ext cx="7754201" cy="1079392"/>
            <a:chOff x="3848519" y="1491871"/>
            <a:chExt cx="7754201" cy="1079392"/>
          </a:xfrm>
        </p:grpSpPr>
        <p:sp>
          <p:nvSpPr>
            <p:cNvPr id="123" name="矩形: 圆角 122"/>
            <p:cNvSpPr/>
            <p:nvPr/>
          </p:nvSpPr>
          <p:spPr>
            <a:xfrm>
              <a:off x="3848519" y="1491871"/>
              <a:ext cx="7754201" cy="1079392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8" name="任意多边形: 形状 127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129" name="组合 128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30" name="任意多边形: 形状 129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32" name="任意多边形: 形状 131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33" name="任意多边形: 形状 132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25" name="文本框 124"/>
            <p:cNvSpPr txBox="1"/>
            <p:nvPr/>
          </p:nvSpPr>
          <p:spPr>
            <a:xfrm>
              <a:off x="4541863" y="1650368"/>
              <a:ext cx="2895216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S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ystem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 simulation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126" name="直接连接符 125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本框 126"/>
            <p:cNvSpPr txBox="1"/>
            <p:nvPr/>
          </p:nvSpPr>
          <p:spPr>
            <a:xfrm>
              <a:off x="3999026" y="2141868"/>
              <a:ext cx="75000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00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Construct different communication scenarios.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3848511" y="5279011"/>
            <a:ext cx="7754201" cy="1079392"/>
            <a:chOff x="3848519" y="1491871"/>
            <a:chExt cx="7754201" cy="1079392"/>
          </a:xfrm>
        </p:grpSpPr>
        <p:sp>
          <p:nvSpPr>
            <p:cNvPr id="135" name="矩形: 圆角 134"/>
            <p:cNvSpPr/>
            <p:nvPr/>
          </p:nvSpPr>
          <p:spPr>
            <a:xfrm>
              <a:off x="3848519" y="1491871"/>
              <a:ext cx="7754201" cy="1079392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36" name="组合 135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40" name="任意多边形: 形状 139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141" name="组合 140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44" name="任意多边形: 形状 143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45" name="任意多边形: 形状 144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37" name="文本框 136"/>
            <p:cNvSpPr txBox="1"/>
            <p:nvPr/>
          </p:nvSpPr>
          <p:spPr>
            <a:xfrm>
              <a:off x="4541863" y="1650368"/>
              <a:ext cx="3747501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E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xperimental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 validation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138" name="直接连接符 137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/>
            <p:cNvSpPr txBox="1"/>
            <p:nvPr/>
          </p:nvSpPr>
          <p:spPr>
            <a:xfrm>
              <a:off x="3999026" y="2141868"/>
              <a:ext cx="75000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00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Employ a software-defined radio (SDR) platform.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5203348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roadmap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esearch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roadmap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2" cy="3073401"/>
            <a:chOff x="522288" y="3108959"/>
            <a:chExt cx="11580812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96236" y="3349185"/>
              <a:ext cx="2485977" cy="2585954"/>
              <a:chOff x="896236" y="3349185"/>
              <a:chExt cx="2485977" cy="258595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: 圆角 15"/>
              <p:cNvSpPr/>
              <p:nvPr/>
            </p:nvSpPr>
            <p:spPr>
              <a:xfrm>
                <a:off x="896236" y="3349185"/>
                <a:ext cx="2139157" cy="700712"/>
              </a:xfrm>
              <a:prstGeom prst="roundRect">
                <a:avLst>
                  <a:gd name="adj" fmla="val 30595"/>
                </a:avLst>
              </a:prstGeom>
              <a:solidFill>
                <a:srgbClr val="126EA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F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oundational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 study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756162" y="3352682"/>
              <a:ext cx="2485977" cy="2585954"/>
              <a:chOff x="896236" y="3349185"/>
              <a:chExt cx="2485977" cy="2585954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: 圆角 40"/>
              <p:cNvSpPr/>
              <p:nvPr/>
            </p:nvSpPr>
            <p:spPr>
              <a:xfrm>
                <a:off x="896236" y="3349185"/>
                <a:ext cx="2139157" cy="700712"/>
              </a:xfrm>
              <a:prstGeom prst="roundRect">
                <a:avLst>
                  <a:gd name="adj" fmla="val 30595"/>
                </a:avLst>
              </a:prstGeom>
              <a:solidFill>
                <a:srgbClr val="126EA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A</a:t>
                </a:r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lgorithm development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657229" y="3345688"/>
              <a:ext cx="2485977" cy="2585954"/>
              <a:chOff x="896236" y="3349185"/>
              <a:chExt cx="2485977" cy="2585954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: 圆角 45"/>
              <p:cNvSpPr/>
              <p:nvPr/>
            </p:nvSpPr>
            <p:spPr>
              <a:xfrm>
                <a:off x="896236" y="3349185"/>
                <a:ext cx="2139157" cy="700712"/>
              </a:xfrm>
              <a:prstGeom prst="roundRect">
                <a:avLst>
                  <a:gd name="adj" fmla="val 30595"/>
                </a:avLst>
              </a:prstGeom>
              <a:solidFill>
                <a:srgbClr val="126EA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Experimental simulation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sp>
          <p:nvSpPr>
            <p:cNvPr id="51" name="矩形: 圆角 50"/>
            <p:cNvSpPr/>
            <p:nvPr/>
          </p:nvSpPr>
          <p:spPr>
            <a:xfrm>
              <a:off x="9517155" y="3349185"/>
              <a:ext cx="2139157" cy="700712"/>
            </a:xfrm>
            <a:prstGeom prst="roundRect">
              <a:avLst>
                <a:gd name="adj" fmla="val 30595"/>
              </a:avLst>
            </a:prstGeom>
            <a:solidFill>
              <a:srgbClr val="126EA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Report writing</a:t>
              </a:r>
              <a:endParaRPr lang="zh-CN" altLang="en-US" sz="20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5203348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roadmap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esearch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roadmap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2" cy="3073401"/>
            <a:chOff x="522288" y="3108959"/>
            <a:chExt cx="11580812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42162" y="3349185"/>
              <a:ext cx="2740051" cy="2585954"/>
              <a:chOff x="642162" y="3349185"/>
              <a:chExt cx="2740051" cy="258595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/>
              <p:cNvGrpSpPr/>
              <p:nvPr/>
            </p:nvGrpSpPr>
            <p:grpSpPr>
              <a:xfrm>
                <a:off x="642162" y="3349185"/>
                <a:ext cx="2647306" cy="2498027"/>
                <a:chOff x="661952" y="3349185"/>
                <a:chExt cx="2647306" cy="2498027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661952" y="4177139"/>
                  <a:ext cx="2647306" cy="16700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</a:t>
                  </a:r>
                  <a:r>
                    <a:rPr kumimoji="0" lang="en-US" altLang="zh-CN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efine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 the research objective clearly. </a:t>
                  </a:r>
                </a:p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(wireless communication, sensing technologies, optimization methodologies)</a:t>
                  </a:r>
                </a:p>
              </p:txBody>
            </p:sp>
            <p:sp>
              <p:nvSpPr>
                <p:cNvPr id="16" name="矩形: 圆角 15"/>
                <p:cNvSpPr/>
                <p:nvPr/>
              </p:nvSpPr>
              <p:spPr>
                <a:xfrm>
                  <a:off x="916026" y="3349185"/>
                  <a:ext cx="2139157" cy="700712"/>
                </a:xfrm>
                <a:prstGeom prst="roundRect">
                  <a:avLst>
                    <a:gd name="adj" fmla="val 30595"/>
                  </a:avLst>
                </a:prstGeom>
                <a:solidFill>
                  <a:srgbClr val="126EAB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02000" sy="102000" algn="tl" rotWithShape="0">
                    <a:srgbClr val="0164A5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000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F</a:t>
                  </a:r>
                  <a:r>
                    <a:rPr kumimoji="0" lang="en-US" altLang="zh-CN" sz="2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oundational</a:t>
                  </a:r>
                  <a:r>
                    <a:rPr kumimoji="0" lang="en-US" altLang="zh-CN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 study</a:t>
                  </a:r>
                  <a:endPara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3756162" y="3352682"/>
              <a:ext cx="2485977" cy="2585954"/>
              <a:chOff x="896236" y="3349185"/>
              <a:chExt cx="2485977" cy="2585954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: 圆角 40"/>
              <p:cNvSpPr/>
              <p:nvPr/>
            </p:nvSpPr>
            <p:spPr>
              <a:xfrm>
                <a:off x="896236" y="3349185"/>
                <a:ext cx="2139157" cy="700712"/>
              </a:xfrm>
              <a:prstGeom prst="roundRect">
                <a:avLst>
                  <a:gd name="adj" fmla="val 30595"/>
                </a:avLst>
              </a:prstGeom>
              <a:solidFill>
                <a:srgbClr val="74BEF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Algorithm development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657229" y="3345688"/>
              <a:ext cx="2485977" cy="2585954"/>
              <a:chOff x="896236" y="3349185"/>
              <a:chExt cx="2485977" cy="2585954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: 圆角 45"/>
              <p:cNvSpPr/>
              <p:nvPr/>
            </p:nvSpPr>
            <p:spPr>
              <a:xfrm>
                <a:off x="896236" y="3349185"/>
                <a:ext cx="2139157" cy="700712"/>
              </a:xfrm>
              <a:prstGeom prst="roundRect">
                <a:avLst>
                  <a:gd name="adj" fmla="val 30595"/>
                </a:avLst>
              </a:prstGeom>
              <a:solidFill>
                <a:srgbClr val="74BEF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Experimental simulation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sp>
          <p:nvSpPr>
            <p:cNvPr id="51" name="矩形: 圆角 50"/>
            <p:cNvSpPr/>
            <p:nvPr/>
          </p:nvSpPr>
          <p:spPr>
            <a:xfrm>
              <a:off x="9517155" y="3349185"/>
              <a:ext cx="2139157" cy="700712"/>
            </a:xfrm>
            <a:prstGeom prst="roundRect">
              <a:avLst>
                <a:gd name="adj" fmla="val 30595"/>
              </a:avLst>
            </a:prstGeom>
            <a:solidFill>
              <a:srgbClr val="74BE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Report writing</a:t>
              </a:r>
              <a:endParaRPr lang="zh-CN" altLang="en-US" sz="20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5203348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roadmap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esearch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roadmap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2" cy="3073401"/>
            <a:chOff x="522288" y="3108959"/>
            <a:chExt cx="11580812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42162" y="3349185"/>
              <a:ext cx="2740051" cy="2585954"/>
              <a:chOff x="642162" y="3349185"/>
              <a:chExt cx="2740051" cy="258595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/>
              <p:cNvGrpSpPr/>
              <p:nvPr/>
            </p:nvGrpSpPr>
            <p:grpSpPr>
              <a:xfrm>
                <a:off x="642162" y="3349185"/>
                <a:ext cx="2647306" cy="2498027"/>
                <a:chOff x="661952" y="3349185"/>
                <a:chExt cx="2647306" cy="2498027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661952" y="4177139"/>
                  <a:ext cx="2647306" cy="16700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</a:t>
                  </a:r>
                  <a:r>
                    <a:rPr kumimoji="0" lang="en-US" altLang="zh-CN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efine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 the research objective clearly. </a:t>
                  </a:r>
                </a:p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(wireless communication, sensing technologies, optimization methodologies)</a:t>
                  </a:r>
                </a:p>
              </p:txBody>
            </p:sp>
            <p:sp>
              <p:nvSpPr>
                <p:cNvPr id="16" name="矩形: 圆角 15"/>
                <p:cNvSpPr/>
                <p:nvPr/>
              </p:nvSpPr>
              <p:spPr>
                <a:xfrm>
                  <a:off x="916026" y="3349185"/>
                  <a:ext cx="2139157" cy="700712"/>
                </a:xfrm>
                <a:prstGeom prst="roundRect">
                  <a:avLst>
                    <a:gd name="adj" fmla="val 30595"/>
                  </a:avLst>
                </a:prstGeom>
                <a:solidFill>
                  <a:srgbClr val="74BEF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02000" sy="102000" algn="tl" rotWithShape="0">
                    <a:srgbClr val="0164A5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r>
                    <a:rPr lang="en-US" altLang="zh-CN" sz="2000" kern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Foundational</a:t>
                  </a:r>
                  <a:r>
                    <a:rPr lang="en-US" altLang="zh-CN" sz="2000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 study</a:t>
                  </a:r>
                  <a:endParaRPr lang="zh-CN" altLang="en-US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3502088" y="3352682"/>
              <a:ext cx="2740051" cy="2585954"/>
              <a:chOff x="642162" y="3349185"/>
              <a:chExt cx="2740051" cy="2585954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642162" y="3349185"/>
                <a:ext cx="2647306" cy="2167867"/>
                <a:chOff x="661952" y="3349185"/>
                <a:chExt cx="2647306" cy="2167867"/>
              </a:xfrm>
            </p:grpSpPr>
            <p:sp>
              <p:nvSpPr>
                <p:cNvPr id="40" name="文本框 39"/>
                <p:cNvSpPr txBox="1"/>
                <p:nvPr/>
              </p:nvSpPr>
              <p:spPr>
                <a:xfrm>
                  <a:off x="661952" y="4493310"/>
                  <a:ext cx="2647306" cy="1023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Designing machine learning-based waveform design and resource allocation methods.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1" name="矩形: 圆角 40"/>
                <p:cNvSpPr/>
                <p:nvPr/>
              </p:nvSpPr>
              <p:spPr>
                <a:xfrm>
                  <a:off x="916026" y="3349185"/>
                  <a:ext cx="2139157" cy="700712"/>
                </a:xfrm>
                <a:prstGeom prst="roundRect">
                  <a:avLst>
                    <a:gd name="adj" fmla="val 30595"/>
                  </a:avLst>
                </a:prstGeom>
                <a:solidFill>
                  <a:srgbClr val="126EAB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02000" sy="102000" algn="tl" rotWithShape="0">
                    <a:srgbClr val="0164A5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000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Algorithm development</a:t>
                  </a:r>
                  <a:endPara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6657229" y="3345688"/>
              <a:ext cx="2485977" cy="2585954"/>
              <a:chOff x="896236" y="3349185"/>
              <a:chExt cx="2485977" cy="2585954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: 圆角 45"/>
              <p:cNvSpPr/>
              <p:nvPr/>
            </p:nvSpPr>
            <p:spPr>
              <a:xfrm>
                <a:off x="896236" y="3349185"/>
                <a:ext cx="2139157" cy="700712"/>
              </a:xfrm>
              <a:prstGeom prst="roundRect">
                <a:avLst>
                  <a:gd name="adj" fmla="val 30595"/>
                </a:avLst>
              </a:prstGeom>
              <a:solidFill>
                <a:srgbClr val="74BEF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Experimental simulation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sp>
          <p:nvSpPr>
            <p:cNvPr id="51" name="矩形: 圆角 50"/>
            <p:cNvSpPr/>
            <p:nvPr/>
          </p:nvSpPr>
          <p:spPr>
            <a:xfrm>
              <a:off x="9517155" y="3349185"/>
              <a:ext cx="2139157" cy="700712"/>
            </a:xfrm>
            <a:prstGeom prst="roundRect">
              <a:avLst>
                <a:gd name="adj" fmla="val 30595"/>
              </a:avLst>
            </a:prstGeom>
            <a:solidFill>
              <a:srgbClr val="74BE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Report writing</a:t>
              </a:r>
              <a:endParaRPr lang="zh-CN" altLang="en-US" sz="20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5203348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roadmap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esearch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roadmap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2" cy="3073401"/>
            <a:chOff x="522288" y="3108959"/>
            <a:chExt cx="11580812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42162" y="3349185"/>
              <a:ext cx="2740051" cy="2585954"/>
              <a:chOff x="642162" y="3349185"/>
              <a:chExt cx="2740051" cy="258595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/>
              <p:cNvGrpSpPr/>
              <p:nvPr/>
            </p:nvGrpSpPr>
            <p:grpSpPr>
              <a:xfrm>
                <a:off x="642162" y="3349185"/>
                <a:ext cx="2647306" cy="2498027"/>
                <a:chOff x="661952" y="3349185"/>
                <a:chExt cx="2647306" cy="2498027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661952" y="4177139"/>
                  <a:ext cx="2647306" cy="16700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</a:t>
                  </a:r>
                  <a:r>
                    <a:rPr kumimoji="0" lang="en-US" altLang="zh-CN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efine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 the research objective clearly. </a:t>
                  </a:r>
                </a:p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(wireless communication, sensing technologies, optimization methodologies)</a:t>
                  </a:r>
                </a:p>
              </p:txBody>
            </p:sp>
            <p:sp>
              <p:nvSpPr>
                <p:cNvPr id="16" name="矩形: 圆角 15"/>
                <p:cNvSpPr/>
                <p:nvPr/>
              </p:nvSpPr>
              <p:spPr>
                <a:xfrm>
                  <a:off x="916026" y="3349185"/>
                  <a:ext cx="2139157" cy="700712"/>
                </a:xfrm>
                <a:prstGeom prst="roundRect">
                  <a:avLst>
                    <a:gd name="adj" fmla="val 30595"/>
                  </a:avLst>
                </a:prstGeom>
                <a:solidFill>
                  <a:srgbClr val="74BEF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02000" sy="102000" algn="tl" rotWithShape="0">
                    <a:srgbClr val="0164A5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000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F</a:t>
                  </a:r>
                  <a:r>
                    <a:rPr kumimoji="0" lang="en-US" altLang="zh-CN" sz="2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oundational</a:t>
                  </a:r>
                  <a:r>
                    <a:rPr kumimoji="0" lang="en-US" altLang="zh-CN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 study</a:t>
                  </a:r>
                  <a:endPara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3502088" y="3352682"/>
              <a:ext cx="2740051" cy="2585954"/>
              <a:chOff x="642162" y="3349185"/>
              <a:chExt cx="2740051" cy="2585954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642162" y="3349185"/>
                <a:ext cx="2647306" cy="2167867"/>
                <a:chOff x="661952" y="3349185"/>
                <a:chExt cx="2647306" cy="2167867"/>
              </a:xfrm>
            </p:grpSpPr>
            <p:sp>
              <p:nvSpPr>
                <p:cNvPr id="40" name="文本框 39"/>
                <p:cNvSpPr txBox="1"/>
                <p:nvPr/>
              </p:nvSpPr>
              <p:spPr>
                <a:xfrm>
                  <a:off x="661952" y="4493310"/>
                  <a:ext cx="2647306" cy="1023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Designing machine learning-based waveform design and resource allocation methods.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1" name="矩形: 圆角 40"/>
                <p:cNvSpPr/>
                <p:nvPr/>
              </p:nvSpPr>
              <p:spPr>
                <a:xfrm>
                  <a:off x="916026" y="3349185"/>
                  <a:ext cx="2139157" cy="700712"/>
                </a:xfrm>
                <a:prstGeom prst="roundRect">
                  <a:avLst>
                    <a:gd name="adj" fmla="val 30595"/>
                  </a:avLst>
                </a:prstGeom>
                <a:solidFill>
                  <a:srgbClr val="74BEF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02000" sy="102000" algn="tl" rotWithShape="0">
                    <a:srgbClr val="0164A5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000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Algorithm development</a:t>
                  </a:r>
                  <a:endPara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6403154" y="3345688"/>
              <a:ext cx="2740052" cy="2585954"/>
              <a:chOff x="642161" y="3349185"/>
              <a:chExt cx="2740052" cy="2585954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/>
              <p:nvPr/>
            </p:nvGrpSpPr>
            <p:grpSpPr>
              <a:xfrm>
                <a:off x="642161" y="3349185"/>
                <a:ext cx="2740051" cy="2498027"/>
                <a:chOff x="661951" y="3349185"/>
                <a:chExt cx="2740051" cy="2498027"/>
              </a:xfrm>
            </p:grpSpPr>
            <p:sp>
              <p:nvSpPr>
                <p:cNvPr id="45" name="文本框 44"/>
                <p:cNvSpPr txBox="1"/>
                <p:nvPr/>
              </p:nvSpPr>
              <p:spPr>
                <a:xfrm>
                  <a:off x="661951" y="4177139"/>
                  <a:ext cx="2740051" cy="16700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Validate the effectiveness of the proposed methods through simulations conducted on platforms such as MATLAB.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6" name="矩形: 圆角 45"/>
                <p:cNvSpPr/>
                <p:nvPr/>
              </p:nvSpPr>
              <p:spPr>
                <a:xfrm>
                  <a:off x="916026" y="3349185"/>
                  <a:ext cx="2139157" cy="700712"/>
                </a:xfrm>
                <a:prstGeom prst="roundRect">
                  <a:avLst>
                    <a:gd name="adj" fmla="val 30595"/>
                  </a:avLst>
                </a:prstGeom>
                <a:solidFill>
                  <a:srgbClr val="126EAB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02000" sy="102000" algn="tl" rotWithShape="0">
                    <a:srgbClr val="0164A5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r>
                    <a:rPr lang="en-US" altLang="zh-CN" sz="2000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Experimental simulation</a:t>
                  </a:r>
                  <a:endParaRPr lang="zh-CN" altLang="en-US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</p:grpSp>
        <p:sp>
          <p:nvSpPr>
            <p:cNvPr id="51" name="矩形: 圆角 50"/>
            <p:cNvSpPr/>
            <p:nvPr/>
          </p:nvSpPr>
          <p:spPr>
            <a:xfrm>
              <a:off x="9517155" y="3349185"/>
              <a:ext cx="2139157" cy="700712"/>
            </a:xfrm>
            <a:prstGeom prst="roundRect">
              <a:avLst>
                <a:gd name="adj" fmla="val 30595"/>
              </a:avLst>
            </a:prstGeom>
            <a:solidFill>
              <a:srgbClr val="74BE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Report writing</a:t>
              </a:r>
              <a:endParaRPr lang="zh-CN" altLang="en-US" sz="20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5203348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roadmap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esearch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roadmap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3" cy="3073401"/>
            <a:chOff x="522288" y="3108959"/>
            <a:chExt cx="11580813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42162" y="3349185"/>
              <a:ext cx="2740051" cy="2585954"/>
              <a:chOff x="642162" y="3349185"/>
              <a:chExt cx="2740051" cy="2585954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/>
              <p:cNvGrpSpPr/>
              <p:nvPr/>
            </p:nvGrpSpPr>
            <p:grpSpPr>
              <a:xfrm>
                <a:off x="642162" y="3349185"/>
                <a:ext cx="2647306" cy="2498027"/>
                <a:chOff x="661952" y="3349185"/>
                <a:chExt cx="2647306" cy="2498027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661952" y="4177139"/>
                  <a:ext cx="2647306" cy="16700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</a:t>
                  </a:r>
                  <a:r>
                    <a:rPr kumimoji="0" lang="en-US" altLang="zh-CN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efine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 the research objective clearly. </a:t>
                  </a:r>
                </a:p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</a:rPr>
                    <a:t>(wireless communication, sensing technologies, optimization methodologies)</a:t>
                  </a:r>
                </a:p>
              </p:txBody>
            </p:sp>
            <p:sp>
              <p:nvSpPr>
                <p:cNvPr id="16" name="矩形: 圆角 15"/>
                <p:cNvSpPr/>
                <p:nvPr/>
              </p:nvSpPr>
              <p:spPr>
                <a:xfrm>
                  <a:off x="916026" y="3349185"/>
                  <a:ext cx="2139157" cy="700712"/>
                </a:xfrm>
                <a:prstGeom prst="roundRect">
                  <a:avLst>
                    <a:gd name="adj" fmla="val 30595"/>
                  </a:avLst>
                </a:prstGeom>
                <a:solidFill>
                  <a:srgbClr val="74BEF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02000" sy="102000" algn="tl" rotWithShape="0">
                    <a:srgbClr val="0164A5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000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F</a:t>
                  </a:r>
                  <a:r>
                    <a:rPr kumimoji="0" lang="en-US" altLang="zh-CN" sz="2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oundational</a:t>
                  </a:r>
                  <a:r>
                    <a:rPr kumimoji="0" lang="en-US" altLang="zh-CN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 study</a:t>
                  </a:r>
                  <a:endPara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3502088" y="3352682"/>
              <a:ext cx="2740051" cy="2585954"/>
              <a:chOff x="642162" y="3349185"/>
              <a:chExt cx="2740051" cy="2585954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642162" y="3349185"/>
                <a:ext cx="2647306" cy="2167867"/>
                <a:chOff x="661952" y="3349185"/>
                <a:chExt cx="2647306" cy="2167867"/>
              </a:xfrm>
            </p:grpSpPr>
            <p:sp>
              <p:nvSpPr>
                <p:cNvPr id="40" name="文本框 39"/>
                <p:cNvSpPr txBox="1"/>
                <p:nvPr/>
              </p:nvSpPr>
              <p:spPr>
                <a:xfrm>
                  <a:off x="661952" y="4493310"/>
                  <a:ext cx="2647306" cy="1023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Designing machine learning-based waveform design and resource allocation methods.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1" name="矩形: 圆角 40"/>
                <p:cNvSpPr/>
                <p:nvPr/>
              </p:nvSpPr>
              <p:spPr>
                <a:xfrm>
                  <a:off x="916026" y="3349185"/>
                  <a:ext cx="2139157" cy="700712"/>
                </a:xfrm>
                <a:prstGeom prst="roundRect">
                  <a:avLst>
                    <a:gd name="adj" fmla="val 30595"/>
                  </a:avLst>
                </a:prstGeom>
                <a:solidFill>
                  <a:srgbClr val="74BEF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02000" sy="102000" algn="tl" rotWithShape="0">
                    <a:srgbClr val="0164A5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000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Algorithm development</a:t>
                  </a:r>
                  <a:endPara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6403154" y="3345688"/>
              <a:ext cx="2740052" cy="2585954"/>
              <a:chOff x="642161" y="3349185"/>
              <a:chExt cx="2740052" cy="2585954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/>
              <p:nvPr/>
            </p:nvGrpSpPr>
            <p:grpSpPr>
              <a:xfrm>
                <a:off x="642161" y="3349185"/>
                <a:ext cx="2740051" cy="2498027"/>
                <a:chOff x="661951" y="3349185"/>
                <a:chExt cx="2740051" cy="2498027"/>
              </a:xfrm>
            </p:grpSpPr>
            <p:sp>
              <p:nvSpPr>
                <p:cNvPr id="45" name="文本框 44"/>
                <p:cNvSpPr txBox="1"/>
                <p:nvPr/>
              </p:nvSpPr>
              <p:spPr>
                <a:xfrm>
                  <a:off x="661951" y="4177139"/>
                  <a:ext cx="2740051" cy="16700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Validate the effectiveness of the proposed methods through simulations conducted on platforms such as MATLAB.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6" name="矩形: 圆角 45"/>
                <p:cNvSpPr/>
                <p:nvPr/>
              </p:nvSpPr>
              <p:spPr>
                <a:xfrm>
                  <a:off x="916026" y="3349185"/>
                  <a:ext cx="2139157" cy="700712"/>
                </a:xfrm>
                <a:prstGeom prst="roundRect">
                  <a:avLst>
                    <a:gd name="adj" fmla="val 30595"/>
                  </a:avLst>
                </a:prstGeom>
                <a:solidFill>
                  <a:srgbClr val="74BEF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sx="102000" sy="102000" algn="tl" rotWithShape="0">
                    <a:srgbClr val="0164A5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r>
                    <a:rPr lang="en-US" altLang="zh-CN" sz="2000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Experimental simulation</a:t>
                  </a:r>
                  <a:endParaRPr lang="zh-CN" altLang="en-US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</p:grpSp>
        <p:grpSp>
          <p:nvGrpSpPr>
            <p:cNvPr id="49" name="组合 48"/>
            <p:cNvGrpSpPr/>
            <p:nvPr/>
          </p:nvGrpSpPr>
          <p:grpSpPr>
            <a:xfrm>
              <a:off x="9143209" y="3349185"/>
              <a:ext cx="2959892" cy="2171364"/>
              <a:chOff x="542080" y="3349185"/>
              <a:chExt cx="2959892" cy="2171364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2080" y="4496807"/>
                <a:ext cx="2959892" cy="1023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Consolidate our findings and compile the research outcomes into a comprehensive report.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916026" y="3349185"/>
                <a:ext cx="2139157" cy="700712"/>
              </a:xfrm>
              <a:prstGeom prst="roundRect">
                <a:avLst>
                  <a:gd name="adj" fmla="val 30595"/>
                </a:avLst>
              </a:prstGeom>
              <a:solidFill>
                <a:srgbClr val="126EA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Report writing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3302000" y="-1"/>
            <a:ext cx="8890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4132630" y="-1"/>
            <a:ext cx="8059941" cy="687372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矩形: 圆角 96"/>
          <p:cNvSpPr/>
          <p:nvPr/>
        </p:nvSpPr>
        <p:spPr>
          <a:xfrm>
            <a:off x="4953000" y="-1"/>
            <a:ext cx="7239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椭圆 148"/>
          <p:cNvSpPr/>
          <p:nvPr/>
        </p:nvSpPr>
        <p:spPr>
          <a:xfrm rot="19983875">
            <a:off x="5467757" y="1386997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40742" y="2158454"/>
            <a:ext cx="5686230" cy="779925"/>
            <a:chOff x="6074124" y="2012400"/>
            <a:chExt cx="5686230" cy="779925"/>
          </a:xfrm>
        </p:grpSpPr>
        <p:sp>
          <p:nvSpPr>
            <p:cNvPr id="124" name="矩形 123"/>
            <p:cNvSpPr/>
            <p:nvPr/>
          </p:nvSpPr>
          <p:spPr>
            <a:xfrm>
              <a:off x="6074124" y="2012400"/>
              <a:ext cx="5686230" cy="646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dirty="0"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Expected Work Goals</a:t>
              </a:r>
              <a:endParaRPr kumimoji="0" lang="zh-CN" altLang="en-US" sz="36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6181651" y="2792325"/>
              <a:ext cx="53769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30441" y="742299"/>
            <a:ext cx="2364728" cy="1304721"/>
            <a:chOff x="430441" y="742299"/>
            <a:chExt cx="2364728" cy="13047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230874" y="742299"/>
              <a:ext cx="763863" cy="797251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6" name="任意多边形: 形状 125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28" name="任意多边形: 形状 127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" name="直接连接符 2"/>
            <p:cNvCxnSpPr/>
            <p:nvPr/>
          </p:nvCxnSpPr>
          <p:spPr>
            <a:xfrm>
              <a:off x="430441" y="2047020"/>
              <a:ext cx="2364728" cy="0"/>
            </a:xfrm>
            <a:prstGeom prst="line">
              <a:avLst/>
            </a:prstGeom>
            <a:ln w="41275" cmpd="thickThin"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文本框 137"/>
          <p:cNvSpPr txBox="1"/>
          <p:nvPr/>
        </p:nvSpPr>
        <p:spPr>
          <a:xfrm>
            <a:off x="5740742" y="3225168"/>
            <a:ext cx="4605525" cy="25409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Key Words: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Integrated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Communication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Target Sensing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Model Computation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2">
            <a:alphaModFix amt="10000"/>
          </a:blip>
          <a:srcRect t="23606" r="6844"/>
          <a:stretch>
            <a:fillRect/>
          </a:stretch>
        </p:blipFill>
        <p:spPr>
          <a:xfrm>
            <a:off x="6519439" y="-13709"/>
            <a:ext cx="5786847" cy="907330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150" name="组合 149"/>
          <p:cNvGrpSpPr/>
          <p:nvPr/>
        </p:nvGrpSpPr>
        <p:grpSpPr>
          <a:xfrm rot="4616209">
            <a:off x="7547407" y="2233133"/>
            <a:ext cx="7528182" cy="7528180"/>
            <a:chOff x="984860" y="319772"/>
            <a:chExt cx="3597810" cy="3597810"/>
          </a:xfrm>
        </p:grpSpPr>
        <p:sp>
          <p:nvSpPr>
            <p:cNvPr id="151" name="弧形 150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2" name="弧形 151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0" name="弧形 159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4" name="弧形 163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5" name="弧形 164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346267" y="4032426"/>
            <a:ext cx="1643147" cy="2841297"/>
            <a:chOff x="5515450" y="2352198"/>
            <a:chExt cx="1395221" cy="2412587"/>
          </a:xfrm>
          <a:solidFill>
            <a:schemeClr val="bg1"/>
          </a:soli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779853" y="2989626"/>
            <a:ext cx="2866749" cy="1846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</a:t>
            </a:r>
            <a:r>
              <a:rPr lang="en-US" altLang="zh-CN" sz="6000" dirty="0"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05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0" scaled="0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73" y="3907395"/>
            <a:ext cx="4592850" cy="2645651"/>
          </a:xfrm>
          <a:prstGeom prst="rect">
            <a:avLst/>
          </a:prstGeom>
          <a:ln w="19050">
            <a:solidFill>
              <a:srgbClr val="0164A5"/>
            </a:solidFill>
          </a:ln>
        </p:spPr>
      </p:pic>
      <p:sp>
        <p:nvSpPr>
          <p:cNvPr id="11" name="思想气泡: 云 10"/>
          <p:cNvSpPr/>
          <p:nvPr/>
        </p:nvSpPr>
        <p:spPr>
          <a:xfrm>
            <a:off x="3796871" y="2046805"/>
            <a:ext cx="3609163" cy="1860590"/>
          </a:xfrm>
          <a:prstGeom prst="cloudCallout">
            <a:avLst/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Multifunctional Integrated Model</a:t>
            </a:r>
            <a:endParaRPr lang="zh-CN" altLang="en-US" sz="24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标注: 线形 11"/>
          <p:cNvSpPr/>
          <p:nvPr/>
        </p:nvSpPr>
        <p:spPr>
          <a:xfrm>
            <a:off x="910564" y="1927943"/>
            <a:ext cx="1820517" cy="513883"/>
          </a:xfrm>
          <a:prstGeom prst="borderCallout1">
            <a:avLst>
              <a:gd name="adj1" fmla="val 128466"/>
              <a:gd name="adj2" fmla="val 81981"/>
              <a:gd name="adj3" fmla="val 238243"/>
              <a:gd name="adj4" fmla="val 154943"/>
            </a:avLst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Communication</a:t>
            </a: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标注: 线形 12"/>
          <p:cNvSpPr/>
          <p:nvPr/>
        </p:nvSpPr>
        <p:spPr>
          <a:xfrm>
            <a:off x="661952" y="3478686"/>
            <a:ext cx="1974296" cy="513884"/>
          </a:xfrm>
          <a:prstGeom prst="borderCallout1">
            <a:avLst>
              <a:gd name="adj1" fmla="val 56406"/>
              <a:gd name="adj2" fmla="val 105441"/>
              <a:gd name="adj3" fmla="val 31185"/>
              <a:gd name="adj4" fmla="val 158180"/>
            </a:avLst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Target Sensing</a:t>
            </a: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标注: 线形 13"/>
          <p:cNvSpPr/>
          <p:nvPr/>
        </p:nvSpPr>
        <p:spPr>
          <a:xfrm>
            <a:off x="739977" y="4772487"/>
            <a:ext cx="2161690" cy="513885"/>
          </a:xfrm>
          <a:prstGeom prst="borderCallout1">
            <a:avLst>
              <a:gd name="adj1" fmla="val 12785"/>
              <a:gd name="adj2" fmla="val 112062"/>
              <a:gd name="adj3" fmla="val -145054"/>
              <a:gd name="adj4" fmla="val 159674"/>
            </a:avLst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Model Computation</a:t>
            </a: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1" name="箭头: 圆角右 30"/>
          <p:cNvSpPr/>
          <p:nvPr/>
        </p:nvSpPr>
        <p:spPr>
          <a:xfrm rot="5400000">
            <a:off x="8078210" y="2503423"/>
            <a:ext cx="629781" cy="1417017"/>
          </a:xfrm>
          <a:prstGeom prst="bentArrow">
            <a:avLst/>
          </a:prstGeom>
          <a:solidFill>
            <a:srgbClr val="0164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3302000" y="-1"/>
            <a:ext cx="8890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4132630" y="-1"/>
            <a:ext cx="8059941" cy="687372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矩形: 圆角 96"/>
          <p:cNvSpPr/>
          <p:nvPr/>
        </p:nvSpPr>
        <p:spPr>
          <a:xfrm>
            <a:off x="4953000" y="-1"/>
            <a:ext cx="7239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椭圆 148"/>
          <p:cNvSpPr/>
          <p:nvPr/>
        </p:nvSpPr>
        <p:spPr>
          <a:xfrm rot="19983875">
            <a:off x="5310310" y="691852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32355" y="1830383"/>
            <a:ext cx="6573931" cy="2123658"/>
            <a:chOff x="6065737" y="1684329"/>
            <a:chExt cx="6573931" cy="2123658"/>
          </a:xfrm>
        </p:grpSpPr>
        <p:sp>
          <p:nvSpPr>
            <p:cNvPr id="124" name="矩形 123"/>
            <p:cNvSpPr/>
            <p:nvPr/>
          </p:nvSpPr>
          <p:spPr>
            <a:xfrm>
              <a:off x="6065737" y="1684329"/>
              <a:ext cx="6573931" cy="21236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General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Introduction</a:t>
              </a:r>
              <a:endParaRPr kumimoji="0" lang="zh-CN" altLang="en-US" sz="66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6181651" y="2792325"/>
              <a:ext cx="53769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30441" y="742299"/>
            <a:ext cx="3216161" cy="4093986"/>
            <a:chOff x="430441" y="742299"/>
            <a:chExt cx="3216161" cy="4093986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230874" y="742299"/>
              <a:ext cx="763864" cy="797251"/>
              <a:chOff x="10006941" y="5020448"/>
              <a:chExt cx="1531153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6" name="任意多边形: 形状 125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10006941" y="5020448"/>
                <a:ext cx="1531153" cy="1598081"/>
                <a:chOff x="10006941" y="5020448"/>
                <a:chExt cx="1531153" cy="1598081"/>
              </a:xfrm>
              <a:grpFill/>
            </p:grpSpPr>
            <p:sp>
              <p:nvSpPr>
                <p:cNvPr id="128" name="任意多边形: 形状 127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10006943" y="5498831"/>
                  <a:ext cx="1531151" cy="541583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</p:grpSp>
        <p:sp>
          <p:nvSpPr>
            <p:cNvPr id="133" name="矩形 132"/>
            <p:cNvSpPr/>
            <p:nvPr/>
          </p:nvSpPr>
          <p:spPr>
            <a:xfrm>
              <a:off x="779853" y="2989626"/>
              <a:ext cx="2866749" cy="184665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Pa</a:t>
              </a:r>
              <a:r>
                <a:rPr lang="en-US" altLang="zh-CN" sz="6000" dirty="0"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rt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01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430441" y="2047020"/>
              <a:ext cx="2364728" cy="0"/>
            </a:xfrm>
            <a:prstGeom prst="line">
              <a:avLst/>
            </a:prstGeom>
            <a:ln w="41275" cmpd="thickThin"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2" name="图片 141"/>
          <p:cNvPicPr>
            <a:picLocks noChangeAspect="1"/>
          </p:cNvPicPr>
          <p:nvPr/>
        </p:nvPicPr>
        <p:blipFill>
          <a:blip r:embed="rId3">
            <a:alphaModFix amt="10000"/>
          </a:blip>
          <a:srcRect t="23606" r="6844"/>
          <a:stretch>
            <a:fillRect/>
          </a:stretch>
        </p:blipFill>
        <p:spPr>
          <a:xfrm>
            <a:off x="6519439" y="-13709"/>
            <a:ext cx="5786847" cy="907330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150" name="组合 149"/>
          <p:cNvGrpSpPr/>
          <p:nvPr/>
        </p:nvGrpSpPr>
        <p:grpSpPr>
          <a:xfrm rot="4616209">
            <a:off x="7547407" y="2233133"/>
            <a:ext cx="7528182" cy="7528180"/>
            <a:chOff x="984860" y="319772"/>
            <a:chExt cx="3597810" cy="3597810"/>
          </a:xfrm>
        </p:grpSpPr>
        <p:sp>
          <p:nvSpPr>
            <p:cNvPr id="151" name="弧形 150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2" name="弧形 151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0" name="弧形 159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4" name="弧形 163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5" name="弧形 164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346267" y="4032426"/>
            <a:ext cx="1643147" cy="2841297"/>
            <a:chOff x="5515450" y="2352198"/>
            <a:chExt cx="1395221" cy="2412587"/>
          </a:xfrm>
          <a:solidFill>
            <a:schemeClr val="bg1"/>
          </a:soli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56" y="1197854"/>
            <a:ext cx="9347688" cy="5384612"/>
          </a:xfrm>
          <a:prstGeom prst="rect">
            <a:avLst/>
          </a:prstGeom>
          <a:ln w="19050">
            <a:solidFill>
              <a:srgbClr val="0164A5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当传统联邦学习面临异构性挑战，不妨尝试这些个性化联邦学习算法_TechW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42" y="4767573"/>
            <a:ext cx="2511193" cy="125327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13" name="组合 12"/>
          <p:cNvGrpSpPr/>
          <p:nvPr/>
        </p:nvGrpSpPr>
        <p:grpSpPr>
          <a:xfrm>
            <a:off x="362435" y="1306730"/>
            <a:ext cx="11375331" cy="1405118"/>
            <a:chOff x="222735" y="1217830"/>
            <a:chExt cx="11375331" cy="1405118"/>
          </a:xfrm>
        </p:grpSpPr>
        <p:sp>
          <p:nvSpPr>
            <p:cNvPr id="2" name="文本框 1"/>
            <p:cNvSpPr txBox="1"/>
            <p:nvPr/>
          </p:nvSpPr>
          <p:spPr>
            <a:xfrm>
              <a:off x="222735" y="1699618"/>
              <a:ext cx="1962845" cy="923330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ctr"/>
              <a:r>
                <a:rPr lang="en-US" altLang="zh-CN" b="1" dirty="0">
                  <a:solidFill>
                    <a:srgbClr val="0164A5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COMMUNICATION</a:t>
              </a:r>
            </a:p>
            <a:p>
              <a:pPr algn="ctr"/>
              <a:endParaRPr lang="zh-CN" altLang="en-US" b="1" dirty="0">
                <a:solidFill>
                  <a:srgbClr val="0164A5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箭头: 右 4"/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64A5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46438" y="1837554"/>
              <a:ext cx="1736768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Communication</a:t>
              </a:r>
            </a:p>
            <a:p>
              <a:pPr algn="ctr"/>
              <a:r>
                <a:rPr lang="en-US" altLang="zh-CN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Receiver</a:t>
              </a:r>
              <a:endParaRPr lang="zh-CN" altLang="en-US" dirty="0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351182" y="1839374"/>
              <a:ext cx="2246884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Obtain the </a:t>
              </a:r>
              <a:r>
                <a:rPr lang="en-US" altLang="zh-CN" dirty="0">
                  <a:solidFill>
                    <a:srgbClr val="FF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desired </a:t>
              </a:r>
            </a:p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communication data</a:t>
              </a:r>
              <a:endParaRPr lang="zh-CN" altLang="en-US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noFill/>
              <a:ln w="28575">
                <a:solidFill>
                  <a:srgbClr val="0164A5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Communication Signals</a:t>
                </a:r>
              </a:p>
              <a:p>
                <a:pPr algn="ctr"/>
                <a:r>
                  <a:rPr lang="en-US" altLang="zh-CN" dirty="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(Transmitted by the intelligent terminals)</a:t>
                </a:r>
                <a:endParaRPr lang="zh-CN" altLang="en-US" dirty="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箭头: 下 7"/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solidFill>
                <a:srgbClr val="0164A5"/>
              </a:solidFill>
              <a:ln>
                <a:solidFill>
                  <a:srgbClr val="0164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箭头: V 形 10"/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rgbClr val="0164A5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401" y="2970797"/>
            <a:ext cx="11395885" cy="1405115"/>
            <a:chOff x="208095" y="1217830"/>
            <a:chExt cx="11395885" cy="1405115"/>
          </a:xfrm>
          <a:solidFill>
            <a:schemeClr val="bg1">
              <a:lumMod val="85000"/>
            </a:schemeClr>
          </a:solidFill>
        </p:grpSpPr>
        <p:sp>
          <p:nvSpPr>
            <p:cNvPr id="15" name="文本框 14"/>
            <p:cNvSpPr txBox="1"/>
            <p:nvPr/>
          </p:nvSpPr>
          <p:spPr>
            <a:xfrm>
              <a:off x="208095" y="1838114"/>
              <a:ext cx="2057423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TARGET</a:t>
              </a:r>
            </a:p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SENSING</a:t>
              </a:r>
            </a:p>
          </p:txBody>
        </p:sp>
        <p:sp>
          <p:nvSpPr>
            <p:cNvPr id="16" name="箭头: 右 15"/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43832" y="1838115"/>
              <a:ext cx="1736768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Sensing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Receiver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57096" y="1838114"/>
              <a:ext cx="2246884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Estimate the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target’s reflection coefficients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  <a:grpFill/>
          </p:grpSpPr>
          <p:sp>
            <p:nvSpPr>
              <p:cNvPr id="24" name="文本框 23"/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Reflected Signals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(Contain environmental information)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5" name="箭头: 下 24"/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3" name="箭头: V 形 22"/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62435" y="5809573"/>
            <a:ext cx="20574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MODEL</a:t>
            </a:r>
          </a:p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COMPUTATION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4966428" y="6061751"/>
            <a:ext cx="4447218" cy="2510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98172" y="5809574"/>
            <a:ext cx="173676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Computation</a:t>
            </a: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Receiver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箭头: V 形 28"/>
          <p:cNvSpPr/>
          <p:nvPr/>
        </p:nvSpPr>
        <p:spPr>
          <a:xfrm>
            <a:off x="2412592" y="5671077"/>
            <a:ext cx="531818" cy="92332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164A5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99402" y="5809573"/>
            <a:ext cx="224688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Obtain a </a:t>
            </a: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global model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当传统联邦学习面临异构性挑战，不妨尝试这些个性化联邦学习算法_TechW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42" y="4767573"/>
            <a:ext cx="2511193" cy="125327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13" name="组合 12"/>
          <p:cNvGrpSpPr/>
          <p:nvPr/>
        </p:nvGrpSpPr>
        <p:grpSpPr>
          <a:xfrm>
            <a:off x="362435" y="1306730"/>
            <a:ext cx="11375331" cy="1405118"/>
            <a:chOff x="222735" y="1217830"/>
            <a:chExt cx="11375331" cy="1405118"/>
          </a:xfrm>
          <a:solidFill>
            <a:schemeClr val="bg1">
              <a:lumMod val="85000"/>
            </a:schemeClr>
          </a:solidFill>
        </p:grpSpPr>
        <p:sp>
          <p:nvSpPr>
            <p:cNvPr id="2" name="文本框 1"/>
            <p:cNvSpPr txBox="1"/>
            <p:nvPr/>
          </p:nvSpPr>
          <p:spPr>
            <a:xfrm>
              <a:off x="222735" y="1699618"/>
              <a:ext cx="1962845" cy="923330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COMMUNICATION</a:t>
              </a:r>
            </a:p>
            <a:p>
              <a:pPr algn="ctr"/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箭头: 右 4"/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46438" y="1837554"/>
              <a:ext cx="1736768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Communication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Receiver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351182" y="1839374"/>
              <a:ext cx="2246884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Obtain the desired 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communication data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  <a:grpFill/>
          </p:grpSpPr>
          <p:sp>
            <p:nvSpPr>
              <p:cNvPr id="4" name="文本框 3"/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Communication Signals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(Transmitted by the intelligent terminals)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箭头: 下 7"/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1" name="箭头: V 形 10"/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401" y="2970797"/>
            <a:ext cx="11395885" cy="1405115"/>
            <a:chOff x="208095" y="1217830"/>
            <a:chExt cx="11395885" cy="1405115"/>
          </a:xfrm>
        </p:grpSpPr>
        <p:sp>
          <p:nvSpPr>
            <p:cNvPr id="15" name="文本框 14"/>
            <p:cNvSpPr txBox="1"/>
            <p:nvPr/>
          </p:nvSpPr>
          <p:spPr>
            <a:xfrm>
              <a:off x="208095" y="1838114"/>
              <a:ext cx="2057423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164A5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TARGET</a:t>
              </a:r>
            </a:p>
            <a:p>
              <a:pPr algn="ctr"/>
              <a:r>
                <a:rPr lang="en-US" altLang="zh-CN" b="1" dirty="0">
                  <a:solidFill>
                    <a:srgbClr val="0164A5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SENSING</a:t>
              </a:r>
            </a:p>
          </p:txBody>
        </p:sp>
        <p:sp>
          <p:nvSpPr>
            <p:cNvPr id="16" name="箭头: 右 15"/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64A5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43832" y="1838115"/>
              <a:ext cx="1736768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Sensing</a:t>
              </a:r>
            </a:p>
            <a:p>
              <a:pPr algn="ctr"/>
              <a:r>
                <a:rPr lang="en-US" altLang="zh-CN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Receiver</a:t>
              </a:r>
              <a:endParaRPr lang="zh-CN" altLang="en-US" dirty="0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57096" y="1838114"/>
              <a:ext cx="2246884" cy="646331"/>
            </a:xfrm>
            <a:prstGeom prst="rect">
              <a:avLst/>
            </a:prstGeom>
            <a:noFill/>
            <a:ln w="28575">
              <a:solidFill>
                <a:srgbClr val="0164A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Estimate the</a:t>
              </a:r>
              <a:r>
                <a:rPr lang="zh-CN" alt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target’s reflection coefficients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noFill/>
              <a:ln w="28575">
                <a:solidFill>
                  <a:srgbClr val="0164A5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Reflected Signals</a:t>
                </a:r>
              </a:p>
              <a:p>
                <a:pPr algn="ctr"/>
                <a:r>
                  <a:rPr lang="en-US" altLang="zh-CN" dirty="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(Contain environmental information)</a:t>
                </a:r>
                <a:endParaRPr lang="zh-CN" altLang="en-US" dirty="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5" name="箭头: 下 24"/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solidFill>
                <a:srgbClr val="0164A5"/>
              </a:solidFill>
              <a:ln>
                <a:solidFill>
                  <a:srgbClr val="0164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箭头: V 形 22"/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rgbClr val="0164A5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62435" y="5809573"/>
            <a:ext cx="20574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MODEL</a:t>
            </a:r>
          </a:p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COMPUTATION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4966428" y="6061751"/>
            <a:ext cx="4447218" cy="2510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98172" y="5809574"/>
            <a:ext cx="173676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Computation</a:t>
            </a: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Receiver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箭头: V 形 28"/>
          <p:cNvSpPr/>
          <p:nvPr/>
        </p:nvSpPr>
        <p:spPr>
          <a:xfrm>
            <a:off x="2412592" y="5671077"/>
            <a:ext cx="531818" cy="92332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164A5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99402" y="5809573"/>
            <a:ext cx="224688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Obtain a </a:t>
            </a: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global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当传统联邦学习面临异构性挑战，不妨尝试这些个性化联邦学习算法_TechW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42" y="4767573"/>
            <a:ext cx="2511193" cy="1253272"/>
          </a:xfrm>
          <a:prstGeom prst="rect">
            <a:avLst/>
          </a:prstGeom>
          <a:noFill/>
          <a:ln w="28575">
            <a:solidFill>
              <a:srgbClr val="0164A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62435" y="1306730"/>
            <a:ext cx="11375331" cy="1405118"/>
            <a:chOff x="222735" y="1217830"/>
            <a:chExt cx="11375331" cy="1405118"/>
          </a:xfrm>
          <a:solidFill>
            <a:schemeClr val="bg1">
              <a:lumMod val="85000"/>
            </a:schemeClr>
          </a:solidFill>
        </p:grpSpPr>
        <p:sp>
          <p:nvSpPr>
            <p:cNvPr id="2" name="文本框 1"/>
            <p:cNvSpPr txBox="1"/>
            <p:nvPr/>
          </p:nvSpPr>
          <p:spPr>
            <a:xfrm>
              <a:off x="222735" y="1699618"/>
              <a:ext cx="1962845" cy="923330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b="1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COMMUNICATION</a:t>
              </a:r>
            </a:p>
            <a:p>
              <a:pPr algn="ctr"/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箭头: 右 4"/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46438" y="1837554"/>
              <a:ext cx="1736768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Communication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Receiver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351182" y="1839374"/>
              <a:ext cx="2246884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Obtain the desired 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communication data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  <a:grpFill/>
          </p:grpSpPr>
          <p:sp>
            <p:nvSpPr>
              <p:cNvPr id="4" name="文本框 3"/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Communication Signals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(Transmitted by the intelligent terminals)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箭头: 下 7"/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1" name="箭头: V 形 10"/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401" y="2970797"/>
            <a:ext cx="11395885" cy="1405115"/>
            <a:chOff x="208095" y="1217830"/>
            <a:chExt cx="11395885" cy="1405115"/>
          </a:xfrm>
          <a:solidFill>
            <a:schemeClr val="bg1">
              <a:lumMod val="85000"/>
            </a:schemeClr>
          </a:solidFill>
        </p:grpSpPr>
        <p:sp>
          <p:nvSpPr>
            <p:cNvPr id="15" name="文本框 14"/>
            <p:cNvSpPr txBox="1"/>
            <p:nvPr/>
          </p:nvSpPr>
          <p:spPr>
            <a:xfrm>
              <a:off x="208095" y="1838114"/>
              <a:ext cx="2057423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TARGET</a:t>
              </a:r>
            </a:p>
            <a:p>
              <a:pPr 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SENSING</a:t>
              </a:r>
            </a:p>
          </p:txBody>
        </p:sp>
        <p:sp>
          <p:nvSpPr>
            <p:cNvPr id="16" name="箭头: 右 15"/>
            <p:cNvSpPr/>
            <p:nvPr/>
          </p:nvSpPr>
          <p:spPr>
            <a:xfrm>
              <a:off x="4812088" y="2090292"/>
              <a:ext cx="4447218" cy="251031"/>
            </a:xfrm>
            <a:prstGeom prst="rightArrow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43832" y="1838115"/>
              <a:ext cx="1736768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Sensing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Receiver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57096" y="1838114"/>
              <a:ext cx="2246884" cy="646331"/>
            </a:xfrm>
            <a:prstGeom prst="rect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Estimate the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target’s reflection coefficients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871464" y="1217830"/>
              <a:ext cx="4274517" cy="897361"/>
              <a:chOff x="5372099" y="1237953"/>
              <a:chExt cx="4274517" cy="897361"/>
            </a:xfrm>
            <a:grpFill/>
          </p:grpSpPr>
          <p:sp>
            <p:nvSpPr>
              <p:cNvPr id="24" name="文本框 23"/>
              <p:cNvSpPr txBox="1"/>
              <p:nvPr/>
            </p:nvSpPr>
            <p:spPr>
              <a:xfrm>
                <a:off x="5372099" y="1237953"/>
                <a:ext cx="4274517" cy="646331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Reflected Signals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(Contain environmental information)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5" name="箭头: 下 24"/>
              <p:cNvSpPr/>
              <p:nvPr/>
            </p:nvSpPr>
            <p:spPr>
              <a:xfrm>
                <a:off x="7103253" y="1884283"/>
                <a:ext cx="127168" cy="251031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3" name="箭头: V 形 22"/>
            <p:cNvSpPr/>
            <p:nvPr/>
          </p:nvSpPr>
          <p:spPr>
            <a:xfrm>
              <a:off x="2258252" y="1699618"/>
              <a:ext cx="531818" cy="923327"/>
            </a:xfrm>
            <a:prstGeom prst="chevron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0164A5"/>
                  </a:solidFill>
                </a:ln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62435" y="5809573"/>
            <a:ext cx="2057423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MODEL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COMPUTATION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4966428" y="6061751"/>
            <a:ext cx="4447218" cy="251031"/>
          </a:xfrm>
          <a:prstGeom prst="rightArrow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64A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98172" y="5809574"/>
            <a:ext cx="1736768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Computation</a:t>
            </a:r>
          </a:p>
          <a:p>
            <a:pPr algn="ctr"/>
            <a:r>
              <a:rPr lang="en-US" altLang="zh-CN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Receiver</a:t>
            </a: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箭头: V 形 28"/>
          <p:cNvSpPr/>
          <p:nvPr/>
        </p:nvSpPr>
        <p:spPr>
          <a:xfrm>
            <a:off x="2412592" y="5671077"/>
            <a:ext cx="531818" cy="923327"/>
          </a:xfrm>
          <a:prstGeom prst="chevron">
            <a:avLst/>
          </a:prstGeom>
          <a:solidFill>
            <a:srgbClr val="0164A5"/>
          </a:solidFill>
          <a:ln>
            <a:solidFill>
              <a:srgbClr val="0164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164A5"/>
                </a:solidFill>
              </a:ln>
              <a:solidFill>
                <a:srgbClr val="0164A5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99402" y="5809573"/>
            <a:ext cx="2246884" cy="646331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Obtain a 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global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6027291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Expected Work Goals</a:t>
            </a:r>
            <a:endParaRPr lang="zh-CN" altLang="en-US" sz="4000" i="0" dirty="0"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6" y="2333706"/>
            <a:ext cx="6195107" cy="2927394"/>
          </a:xfrm>
          <a:prstGeom prst="rect">
            <a:avLst/>
          </a:prstGeom>
          <a:ln w="28575">
            <a:solidFill>
              <a:srgbClr val="0164A5"/>
            </a:solidFill>
          </a:ln>
        </p:spPr>
      </p:pic>
      <p:grpSp>
        <p:nvGrpSpPr>
          <p:cNvPr id="14" name="组合 13"/>
          <p:cNvGrpSpPr/>
          <p:nvPr/>
        </p:nvGrpSpPr>
        <p:grpSpPr>
          <a:xfrm>
            <a:off x="6984998" y="3380110"/>
            <a:ext cx="2495552" cy="801791"/>
            <a:chOff x="6934199" y="2794000"/>
            <a:chExt cx="1244600" cy="1347891"/>
          </a:xfrm>
        </p:grpSpPr>
        <p:sp>
          <p:nvSpPr>
            <p:cNvPr id="10" name="箭头: 直角上 9"/>
            <p:cNvSpPr/>
            <p:nvPr/>
          </p:nvSpPr>
          <p:spPr>
            <a:xfrm>
              <a:off x="6934199" y="2794000"/>
              <a:ext cx="1244600" cy="768350"/>
            </a:xfrm>
            <a:prstGeom prst="bentUpArrow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直角上 12"/>
            <p:cNvSpPr/>
            <p:nvPr/>
          </p:nvSpPr>
          <p:spPr>
            <a:xfrm rot="10800000" flipH="1">
              <a:off x="6934199" y="3373541"/>
              <a:ext cx="1244600" cy="768350"/>
            </a:xfrm>
            <a:prstGeom prst="bentUpArrow">
              <a:avLst/>
            </a:prstGeom>
            <a:solidFill>
              <a:srgbClr val="0164A5"/>
            </a:solidFill>
            <a:ln>
              <a:solidFill>
                <a:srgbClr val="0164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984998" y="1793081"/>
            <a:ext cx="4617722" cy="1015663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THEORY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Enhance the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Communication Performance</a:t>
            </a:r>
            <a:r>
              <a:rPr lang="en-US" altLang="zh-CN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: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communication speed, latency, utilization, etc.</a:t>
            </a:r>
            <a:endParaRPr lang="zh-CN" altLang="en-US" b="1" dirty="0">
              <a:solidFill>
                <a:srgbClr val="0164A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84998" y="4753268"/>
            <a:ext cx="4617722" cy="1015663"/>
          </a:xfrm>
          <a:prstGeom prst="rect">
            <a:avLst/>
          </a:prstGeom>
          <a:noFill/>
          <a:ln w="28575">
            <a:solidFill>
              <a:srgbClr val="0164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PRACTICE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Make a real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Impact in Real World</a:t>
            </a:r>
            <a:r>
              <a:rPr lang="en-US" altLang="zh-CN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:</a:t>
            </a:r>
          </a:p>
          <a:p>
            <a:pPr algn="ctr"/>
            <a:r>
              <a:rPr lang="en-US" altLang="zh-CN" b="1" dirty="0">
                <a:solidFill>
                  <a:srgbClr val="0164A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intelligent transportation, IoT, etc.</a:t>
            </a:r>
            <a:endParaRPr lang="zh-CN" altLang="en-US" b="1" dirty="0">
              <a:solidFill>
                <a:srgbClr val="0164A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ebp_yd5cy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418" y="-4876"/>
            <a:ext cx="12201418" cy="6862876"/>
          </a:xfrm>
          <a:prstGeom prst="rect">
            <a:avLst/>
          </a:prstGeom>
          <a:solidFill>
            <a:srgbClr val="007B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9983875">
            <a:off x="5511359" y="1737763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4616209">
            <a:off x="-3708931" y="1065887"/>
            <a:ext cx="7528182" cy="7528180"/>
            <a:chOff x="984860" y="319772"/>
            <a:chExt cx="3597810" cy="3597810"/>
          </a:xfrm>
        </p:grpSpPr>
        <p:sp>
          <p:nvSpPr>
            <p:cNvPr id="16" name="弧形 15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弧形 20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57464" y="1753094"/>
            <a:ext cx="9994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Thank you for listening!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>
                <a:outerShdw blurRad="254000" dist="190500" dir="1680000" algn="ctr" rotWithShape="0">
                  <a:srgbClr val="000000">
                    <a:alpha val="41000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359719" y="3171373"/>
            <a:ext cx="53769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 amt="10000"/>
          </a:blip>
          <a:srcRect t="23606" r="6844"/>
          <a:stretch>
            <a:fillRect/>
          </a:stretch>
        </p:blipFill>
        <p:spPr>
          <a:xfrm flipH="1">
            <a:off x="-72180" y="34527"/>
            <a:ext cx="5661627" cy="887697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70" name="组合 69"/>
          <p:cNvGrpSpPr/>
          <p:nvPr/>
        </p:nvGrpSpPr>
        <p:grpSpPr>
          <a:xfrm>
            <a:off x="1" y="628693"/>
            <a:ext cx="12191999" cy="619006"/>
            <a:chOff x="1" y="628693"/>
            <a:chExt cx="12191999" cy="619006"/>
          </a:xfrm>
        </p:grpSpPr>
        <p:grpSp>
          <p:nvGrpSpPr>
            <p:cNvPr id="50" name="组合 49"/>
            <p:cNvGrpSpPr/>
            <p:nvPr/>
          </p:nvGrpSpPr>
          <p:grpSpPr>
            <a:xfrm>
              <a:off x="1" y="938196"/>
              <a:ext cx="12191999" cy="0"/>
              <a:chOff x="2" y="972716"/>
              <a:chExt cx="12191999" cy="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2" y="972716"/>
                <a:ext cx="564726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6570133" y="972716"/>
                <a:ext cx="562186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497" y="628693"/>
              <a:ext cx="619006" cy="619006"/>
            </a:xfrm>
            <a:prstGeom prst="rect">
              <a:avLst/>
            </a:prstGeom>
          </p:spPr>
        </p:pic>
      </p:grpSp>
      <p:grpSp>
        <p:nvGrpSpPr>
          <p:cNvPr id="74" name="组合 73"/>
          <p:cNvGrpSpPr/>
          <p:nvPr/>
        </p:nvGrpSpPr>
        <p:grpSpPr>
          <a:xfrm>
            <a:off x="9593680" y="4384247"/>
            <a:ext cx="2283100" cy="2382895"/>
            <a:chOff x="10006941" y="5020448"/>
            <a:chExt cx="1531151" cy="1598081"/>
          </a:xfrm>
        </p:grpSpPr>
        <p:sp>
          <p:nvSpPr>
            <p:cNvPr id="57" name="任意多边形: 形状 56"/>
            <p:cNvSpPr/>
            <p:nvPr/>
          </p:nvSpPr>
          <p:spPr>
            <a:xfrm>
              <a:off x="10070405" y="5323371"/>
              <a:ext cx="1403954" cy="118129"/>
            </a:xfrm>
            <a:custGeom>
              <a:avLst/>
              <a:gdLst>
                <a:gd name="connsiteX0" fmla="*/ 0 w 1403954"/>
                <a:gd name="connsiteY0" fmla="*/ 0 h 118129"/>
                <a:gd name="connsiteX1" fmla="*/ 1403955 w 1403954"/>
                <a:gd name="connsiteY1" fmla="*/ 0 h 118129"/>
                <a:gd name="connsiteX2" fmla="*/ 1403955 w 1403954"/>
                <a:gd name="connsiteY2" fmla="*/ 118130 h 118129"/>
                <a:gd name="connsiteX3" fmla="*/ 0 w 1403954"/>
                <a:gd name="connsiteY3" fmla="*/ 118130 h 11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954" h="118129">
                  <a:moveTo>
                    <a:pt x="0" y="0"/>
                  </a:moveTo>
                  <a:lnTo>
                    <a:pt x="1403955" y="0"/>
                  </a:lnTo>
                  <a:lnTo>
                    <a:pt x="1403955" y="118130"/>
                  </a:lnTo>
                  <a:lnTo>
                    <a:pt x="0" y="11813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10006941" y="5020448"/>
              <a:ext cx="1531151" cy="1598081"/>
              <a:chOff x="10006941" y="5020448"/>
              <a:chExt cx="1531151" cy="1598081"/>
            </a:xfrm>
          </p:grpSpPr>
          <p:sp>
            <p:nvSpPr>
              <p:cNvPr id="56" name="任意多边形: 形状 55"/>
              <p:cNvSpPr/>
              <p:nvPr/>
            </p:nvSpPr>
            <p:spPr>
              <a:xfrm>
                <a:off x="10067473" y="5020448"/>
                <a:ext cx="1410087" cy="243458"/>
              </a:xfrm>
              <a:custGeom>
                <a:avLst/>
                <a:gdLst>
                  <a:gd name="connsiteX0" fmla="*/ 1410087 w 1410087"/>
                  <a:gd name="connsiteY0" fmla="*/ 243459 h 243458"/>
                  <a:gd name="connsiteX1" fmla="*/ 0 w 1410087"/>
                  <a:gd name="connsiteY1" fmla="*/ 243459 h 243458"/>
                  <a:gd name="connsiteX2" fmla="*/ 699977 w 1410087"/>
                  <a:gd name="connsiteY2" fmla="*/ 0 h 243458"/>
                  <a:gd name="connsiteX3" fmla="*/ 1410087 w 1410087"/>
                  <a:gd name="connsiteY3" fmla="*/ 243459 h 24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0087" h="243458">
                    <a:moveTo>
                      <a:pt x="1410087" y="243459"/>
                    </a:moveTo>
                    <a:lnTo>
                      <a:pt x="0" y="243459"/>
                    </a:lnTo>
                    <a:lnTo>
                      <a:pt x="699977" y="0"/>
                    </a:lnTo>
                    <a:lnTo>
                      <a:pt x="1410087" y="24345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10006941" y="6105479"/>
                <a:ext cx="1531150" cy="119729"/>
              </a:xfrm>
              <a:custGeom>
                <a:avLst/>
                <a:gdLst>
                  <a:gd name="connsiteX0" fmla="*/ 0 w 1531150"/>
                  <a:gd name="connsiteY0" fmla="*/ 0 h 119729"/>
                  <a:gd name="connsiteX1" fmla="*/ 1531151 w 1531150"/>
                  <a:gd name="connsiteY1" fmla="*/ 0 h 119729"/>
                  <a:gd name="connsiteX2" fmla="*/ 1531151 w 1531150"/>
                  <a:gd name="connsiteY2" fmla="*/ 119729 h 119729"/>
                  <a:gd name="connsiteX3" fmla="*/ 0 w 1531150"/>
                  <a:gd name="connsiteY3" fmla="*/ 119729 h 11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150" h="119729">
                    <a:moveTo>
                      <a:pt x="0" y="0"/>
                    </a:moveTo>
                    <a:lnTo>
                      <a:pt x="1531151" y="0"/>
                    </a:lnTo>
                    <a:lnTo>
                      <a:pt x="1531151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70405" y="6282540"/>
                <a:ext cx="1403954" cy="335989"/>
              </a:xfrm>
              <a:custGeom>
                <a:avLst/>
                <a:gdLst>
                  <a:gd name="connsiteX0" fmla="*/ 1403955 w 1403954"/>
                  <a:gd name="connsiteY0" fmla="*/ 335989 h 335989"/>
                  <a:gd name="connsiteX1" fmla="*/ 1249826 w 1403954"/>
                  <a:gd name="connsiteY1" fmla="*/ 335989 h 335989"/>
                  <a:gd name="connsiteX2" fmla="*/ 1249826 w 1403954"/>
                  <a:gd name="connsiteY2" fmla="*/ 102930 h 335989"/>
                  <a:gd name="connsiteX3" fmla="*/ 1062099 w 1403954"/>
                  <a:gd name="connsiteY3" fmla="*/ 102930 h 335989"/>
                  <a:gd name="connsiteX4" fmla="*/ 1062099 w 1403954"/>
                  <a:gd name="connsiteY4" fmla="*/ 335989 h 335989"/>
                  <a:gd name="connsiteX5" fmla="*/ 795975 w 1403954"/>
                  <a:gd name="connsiteY5" fmla="*/ 335989 h 335989"/>
                  <a:gd name="connsiteX6" fmla="*/ 795975 w 1403954"/>
                  <a:gd name="connsiteY6" fmla="*/ 102930 h 335989"/>
                  <a:gd name="connsiteX7" fmla="*/ 608247 w 1403954"/>
                  <a:gd name="connsiteY7" fmla="*/ 102930 h 335989"/>
                  <a:gd name="connsiteX8" fmla="*/ 608247 w 1403954"/>
                  <a:gd name="connsiteY8" fmla="*/ 335989 h 335989"/>
                  <a:gd name="connsiteX9" fmla="*/ 341856 w 1403954"/>
                  <a:gd name="connsiteY9" fmla="*/ 335989 h 335989"/>
                  <a:gd name="connsiteX10" fmla="*/ 341856 w 1403954"/>
                  <a:gd name="connsiteY10" fmla="*/ 102930 h 335989"/>
                  <a:gd name="connsiteX11" fmla="*/ 154395 w 1403954"/>
                  <a:gd name="connsiteY11" fmla="*/ 102930 h 335989"/>
                  <a:gd name="connsiteX12" fmla="*/ 154395 w 1403954"/>
                  <a:gd name="connsiteY12" fmla="*/ 335989 h 335989"/>
                  <a:gd name="connsiteX13" fmla="*/ 0 w 1403954"/>
                  <a:gd name="connsiteY13" fmla="*/ 335989 h 335989"/>
                  <a:gd name="connsiteX14" fmla="*/ 0 w 1403954"/>
                  <a:gd name="connsiteY14" fmla="*/ 0 h 335989"/>
                  <a:gd name="connsiteX15" fmla="*/ 1403955 w 1403954"/>
                  <a:gd name="connsiteY15" fmla="*/ 0 h 335989"/>
                  <a:gd name="connsiteX16" fmla="*/ 1403955 w 1403954"/>
                  <a:gd name="connsiteY16" fmla="*/ 335989 h 33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3954" h="335989">
                    <a:moveTo>
                      <a:pt x="1403955" y="335989"/>
                    </a:moveTo>
                    <a:lnTo>
                      <a:pt x="1249826" y="335989"/>
                    </a:lnTo>
                    <a:lnTo>
                      <a:pt x="1249826" y="102930"/>
                    </a:lnTo>
                    <a:lnTo>
                      <a:pt x="1062099" y="102930"/>
                    </a:lnTo>
                    <a:lnTo>
                      <a:pt x="1062099" y="335989"/>
                    </a:lnTo>
                    <a:lnTo>
                      <a:pt x="795975" y="335989"/>
                    </a:lnTo>
                    <a:lnTo>
                      <a:pt x="795975" y="102930"/>
                    </a:lnTo>
                    <a:lnTo>
                      <a:pt x="608247" y="102930"/>
                    </a:lnTo>
                    <a:lnTo>
                      <a:pt x="608247" y="335989"/>
                    </a:lnTo>
                    <a:lnTo>
                      <a:pt x="341856" y="335989"/>
                    </a:lnTo>
                    <a:lnTo>
                      <a:pt x="341856" y="102930"/>
                    </a:lnTo>
                    <a:lnTo>
                      <a:pt x="154395" y="102930"/>
                    </a:lnTo>
                    <a:lnTo>
                      <a:pt x="154395" y="335989"/>
                    </a:lnTo>
                    <a:lnTo>
                      <a:pt x="0" y="335989"/>
                    </a:lnTo>
                    <a:lnTo>
                      <a:pt x="0" y="0"/>
                    </a:lnTo>
                    <a:lnTo>
                      <a:pt x="1403955" y="0"/>
                    </a:lnTo>
                    <a:lnTo>
                      <a:pt x="1403955" y="33598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006941" y="5498832"/>
                <a:ext cx="1531151" cy="541582"/>
              </a:xfrm>
              <a:custGeom>
                <a:avLst/>
                <a:gdLst>
                  <a:gd name="connsiteX0" fmla="*/ 63465 w 1531151"/>
                  <a:gd name="connsiteY0" fmla="*/ 482651 h 541582"/>
                  <a:gd name="connsiteX1" fmla="*/ 0 w 1531151"/>
                  <a:gd name="connsiteY1" fmla="*/ 482651 h 541582"/>
                  <a:gd name="connsiteX2" fmla="*/ 0 w 1531151"/>
                  <a:gd name="connsiteY2" fmla="*/ 541583 h 541582"/>
                  <a:gd name="connsiteX3" fmla="*/ 1531151 w 1531151"/>
                  <a:gd name="connsiteY3" fmla="*/ 541583 h 541582"/>
                  <a:gd name="connsiteX4" fmla="*/ 1531151 w 1531151"/>
                  <a:gd name="connsiteY4" fmla="*/ 482651 h 541582"/>
                  <a:gd name="connsiteX5" fmla="*/ 1467419 w 1531151"/>
                  <a:gd name="connsiteY5" fmla="*/ 482651 h 541582"/>
                  <a:gd name="connsiteX6" fmla="*/ 1467419 w 1531151"/>
                  <a:gd name="connsiteY6" fmla="*/ 0 h 541582"/>
                  <a:gd name="connsiteX7" fmla="*/ 63465 w 1531151"/>
                  <a:gd name="connsiteY7" fmla="*/ 0 h 541582"/>
                  <a:gd name="connsiteX8" fmla="*/ 63465 w 1531151"/>
                  <a:gd name="connsiteY8" fmla="*/ 482651 h 541582"/>
                  <a:gd name="connsiteX9" fmla="*/ 1040766 w 1531151"/>
                  <a:gd name="connsiteY9" fmla="*/ 98397 h 541582"/>
                  <a:gd name="connsiteX10" fmla="*/ 1319158 w 1531151"/>
                  <a:gd name="connsiteY10" fmla="*/ 98397 h 541582"/>
                  <a:gd name="connsiteX11" fmla="*/ 1319158 w 1531151"/>
                  <a:gd name="connsiteY11" fmla="*/ 481585 h 541582"/>
                  <a:gd name="connsiteX12" fmla="*/ 1040766 w 1531151"/>
                  <a:gd name="connsiteY12" fmla="*/ 481585 h 541582"/>
                  <a:gd name="connsiteX13" fmla="*/ 1040766 w 1531151"/>
                  <a:gd name="connsiteY13" fmla="*/ 98397 h 541582"/>
                  <a:gd name="connsiteX14" fmla="*/ 626114 w 1531151"/>
                  <a:gd name="connsiteY14" fmla="*/ 98397 h 541582"/>
                  <a:gd name="connsiteX15" fmla="*/ 904505 w 1531151"/>
                  <a:gd name="connsiteY15" fmla="*/ 98397 h 541582"/>
                  <a:gd name="connsiteX16" fmla="*/ 904505 w 1531151"/>
                  <a:gd name="connsiteY16" fmla="*/ 481585 h 541582"/>
                  <a:gd name="connsiteX17" fmla="*/ 626114 w 1531151"/>
                  <a:gd name="connsiteY17" fmla="*/ 481585 h 541582"/>
                  <a:gd name="connsiteX18" fmla="*/ 626114 w 1531151"/>
                  <a:gd name="connsiteY18" fmla="*/ 98397 h 541582"/>
                  <a:gd name="connsiteX19" fmla="*/ 211460 w 1531151"/>
                  <a:gd name="connsiteY19" fmla="*/ 98397 h 541582"/>
                  <a:gd name="connsiteX20" fmla="*/ 489851 w 1531151"/>
                  <a:gd name="connsiteY20" fmla="*/ 98397 h 541582"/>
                  <a:gd name="connsiteX21" fmla="*/ 489851 w 1531151"/>
                  <a:gd name="connsiteY21" fmla="*/ 481585 h 541582"/>
                  <a:gd name="connsiteX22" fmla="*/ 211460 w 1531151"/>
                  <a:gd name="connsiteY22" fmla="*/ 481585 h 541582"/>
                  <a:gd name="connsiteX23" fmla="*/ 211460 w 1531151"/>
                  <a:gd name="connsiteY23" fmla="*/ 98397 h 541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31151" h="541582">
                    <a:moveTo>
                      <a:pt x="63465" y="482651"/>
                    </a:moveTo>
                    <a:lnTo>
                      <a:pt x="0" y="482651"/>
                    </a:lnTo>
                    <a:cubicBezTo>
                      <a:pt x="0" y="482651"/>
                      <a:pt x="0" y="541583"/>
                      <a:pt x="0" y="541583"/>
                    </a:cubicBezTo>
                    <a:lnTo>
                      <a:pt x="1531151" y="541583"/>
                    </a:lnTo>
                    <a:cubicBezTo>
                      <a:pt x="1531151" y="541583"/>
                      <a:pt x="1531151" y="482651"/>
                      <a:pt x="1531151" y="482651"/>
                    </a:cubicBezTo>
                    <a:lnTo>
                      <a:pt x="1467419" y="482651"/>
                    </a:lnTo>
                    <a:lnTo>
                      <a:pt x="1467419" y="0"/>
                    </a:lnTo>
                    <a:cubicBezTo>
                      <a:pt x="1467419" y="0"/>
                      <a:pt x="63465" y="0"/>
                      <a:pt x="63465" y="0"/>
                    </a:cubicBezTo>
                    <a:lnTo>
                      <a:pt x="63465" y="482651"/>
                    </a:lnTo>
                    <a:close/>
                    <a:moveTo>
                      <a:pt x="1040766" y="98397"/>
                    </a:moveTo>
                    <a:lnTo>
                      <a:pt x="1319158" y="98397"/>
                    </a:lnTo>
                    <a:lnTo>
                      <a:pt x="1319158" y="481585"/>
                    </a:lnTo>
                    <a:lnTo>
                      <a:pt x="1040766" y="481585"/>
                    </a:lnTo>
                    <a:lnTo>
                      <a:pt x="1040766" y="98397"/>
                    </a:lnTo>
                    <a:close/>
                    <a:moveTo>
                      <a:pt x="626114" y="98397"/>
                    </a:moveTo>
                    <a:lnTo>
                      <a:pt x="904505" y="98397"/>
                    </a:lnTo>
                    <a:lnTo>
                      <a:pt x="904505" y="481585"/>
                    </a:lnTo>
                    <a:lnTo>
                      <a:pt x="626114" y="481585"/>
                    </a:lnTo>
                    <a:lnTo>
                      <a:pt x="626114" y="98397"/>
                    </a:lnTo>
                    <a:close/>
                    <a:moveTo>
                      <a:pt x="211460" y="98397"/>
                    </a:moveTo>
                    <a:lnTo>
                      <a:pt x="489851" y="98397"/>
                    </a:lnTo>
                    <a:lnTo>
                      <a:pt x="489851" y="481585"/>
                    </a:lnTo>
                    <a:lnTo>
                      <a:pt x="211460" y="481585"/>
                    </a:lnTo>
                    <a:lnTo>
                      <a:pt x="211460" y="9839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72" name="任意多边形: 形状 71"/>
          <p:cNvSpPr/>
          <p:nvPr/>
        </p:nvSpPr>
        <p:spPr>
          <a:xfrm>
            <a:off x="2743714" y="3003916"/>
            <a:ext cx="16232370" cy="3854084"/>
          </a:xfrm>
          <a:custGeom>
            <a:avLst/>
            <a:gdLst>
              <a:gd name="connsiteX0" fmla="*/ 2669343 w 5566050"/>
              <a:gd name="connsiteY0" fmla="*/ 0 h 1321558"/>
              <a:gd name="connsiteX1" fmla="*/ 2669876 w 5566050"/>
              <a:gd name="connsiteY1" fmla="*/ 0 h 1321558"/>
              <a:gd name="connsiteX2" fmla="*/ 2808538 w 5566050"/>
              <a:gd name="connsiteY2" fmla="*/ 0 h 1321558"/>
              <a:gd name="connsiteX3" fmla="*/ 2808538 w 5566050"/>
              <a:gd name="connsiteY3" fmla="*/ 163728 h 1321558"/>
              <a:gd name="connsiteX4" fmla="*/ 2903469 w 5566050"/>
              <a:gd name="connsiteY4" fmla="*/ 191194 h 1321558"/>
              <a:gd name="connsiteX5" fmla="*/ 3011732 w 5566050"/>
              <a:gd name="connsiteY5" fmla="*/ 247459 h 1321558"/>
              <a:gd name="connsiteX6" fmla="*/ 3030664 w 5566050"/>
              <a:gd name="connsiteY6" fmla="*/ 262392 h 1321558"/>
              <a:gd name="connsiteX7" fmla="*/ 3030664 w 5566050"/>
              <a:gd name="connsiteY7" fmla="*/ 355189 h 1321558"/>
              <a:gd name="connsiteX8" fmla="*/ 2983999 w 5566050"/>
              <a:gd name="connsiteY8" fmla="*/ 355189 h 1321558"/>
              <a:gd name="connsiteX9" fmla="*/ 2983999 w 5566050"/>
              <a:gd name="connsiteY9" fmla="*/ 380521 h 1321558"/>
              <a:gd name="connsiteX10" fmla="*/ 3470384 w 5566050"/>
              <a:gd name="connsiteY10" fmla="*/ 613314 h 1321558"/>
              <a:gd name="connsiteX11" fmla="*/ 3721575 w 5566050"/>
              <a:gd name="connsiteY11" fmla="*/ 1021300 h 1321558"/>
              <a:gd name="connsiteX12" fmla="*/ 3983434 w 5566050"/>
              <a:gd name="connsiteY12" fmla="*/ 1021300 h 1321558"/>
              <a:gd name="connsiteX13" fmla="*/ 3983434 w 5566050"/>
              <a:gd name="connsiteY13" fmla="*/ 1271959 h 1321558"/>
              <a:gd name="connsiteX14" fmla="*/ 5566050 w 5566050"/>
              <a:gd name="connsiteY14" fmla="*/ 1271959 h 1321558"/>
              <a:gd name="connsiteX15" fmla="*/ 5566050 w 5566050"/>
              <a:gd name="connsiteY15" fmla="*/ 1321291 h 1321558"/>
              <a:gd name="connsiteX16" fmla="*/ 3934102 w 5566050"/>
              <a:gd name="connsiteY16" fmla="*/ 1321291 h 1321558"/>
              <a:gd name="connsiteX17" fmla="*/ 3934102 w 5566050"/>
              <a:gd name="connsiteY17" fmla="*/ 1070632 h 1321558"/>
              <a:gd name="connsiteX18" fmla="*/ 3682910 w 5566050"/>
              <a:gd name="connsiteY18" fmla="*/ 1070632 h 1321558"/>
              <a:gd name="connsiteX19" fmla="*/ 3436518 w 5566050"/>
              <a:gd name="connsiteY19" fmla="*/ 649312 h 1321558"/>
              <a:gd name="connsiteX20" fmla="*/ 2934401 w 5566050"/>
              <a:gd name="connsiteY20" fmla="*/ 421853 h 1321558"/>
              <a:gd name="connsiteX21" fmla="*/ 2934401 w 5566050"/>
              <a:gd name="connsiteY21" fmla="*/ 305857 h 1321558"/>
              <a:gd name="connsiteX22" fmla="*/ 2981066 w 5566050"/>
              <a:gd name="connsiteY22" fmla="*/ 305857 h 1321558"/>
              <a:gd name="connsiteX23" fmla="*/ 2981066 w 5566050"/>
              <a:gd name="connsiteY23" fmla="*/ 286391 h 1321558"/>
              <a:gd name="connsiteX24" fmla="*/ 2885869 w 5566050"/>
              <a:gd name="connsiteY24" fmla="*/ 237326 h 1321558"/>
              <a:gd name="connsiteX25" fmla="*/ 2758940 w 5566050"/>
              <a:gd name="connsiteY25" fmla="*/ 204527 h 1321558"/>
              <a:gd name="connsiteX26" fmla="*/ 2758940 w 5566050"/>
              <a:gd name="connsiteY26" fmla="*/ 39732 h 1321558"/>
              <a:gd name="connsiteX27" fmla="*/ 2718942 w 5566050"/>
              <a:gd name="connsiteY27" fmla="*/ 39732 h 1321558"/>
              <a:gd name="connsiteX28" fmla="*/ 2718942 w 5566050"/>
              <a:gd name="connsiteY28" fmla="*/ 204793 h 1321558"/>
              <a:gd name="connsiteX29" fmla="*/ 2592012 w 5566050"/>
              <a:gd name="connsiteY29" fmla="*/ 237592 h 1321558"/>
              <a:gd name="connsiteX30" fmla="*/ 2496282 w 5566050"/>
              <a:gd name="connsiteY30" fmla="*/ 286657 h 1321558"/>
              <a:gd name="connsiteX31" fmla="*/ 2496282 w 5566050"/>
              <a:gd name="connsiteY31" fmla="*/ 306123 h 1321558"/>
              <a:gd name="connsiteX32" fmla="*/ 2543747 w 5566050"/>
              <a:gd name="connsiteY32" fmla="*/ 306123 h 1321558"/>
              <a:gd name="connsiteX33" fmla="*/ 2543747 w 5566050"/>
              <a:gd name="connsiteY33" fmla="*/ 422120 h 1321558"/>
              <a:gd name="connsiteX34" fmla="*/ 2041630 w 5566050"/>
              <a:gd name="connsiteY34" fmla="*/ 649579 h 1321558"/>
              <a:gd name="connsiteX35" fmla="*/ 1794971 w 5566050"/>
              <a:gd name="connsiteY35" fmla="*/ 1070899 h 1321558"/>
              <a:gd name="connsiteX36" fmla="*/ 1544312 w 5566050"/>
              <a:gd name="connsiteY36" fmla="*/ 1070899 h 1321558"/>
              <a:gd name="connsiteX37" fmla="*/ 1544312 w 5566050"/>
              <a:gd name="connsiteY37" fmla="*/ 1321558 h 1321558"/>
              <a:gd name="connsiteX38" fmla="*/ 0 w 5566050"/>
              <a:gd name="connsiteY38" fmla="*/ 1321558 h 1321558"/>
              <a:gd name="connsiteX39" fmla="*/ 0 w 5566050"/>
              <a:gd name="connsiteY39" fmla="*/ 1272226 h 1321558"/>
              <a:gd name="connsiteX40" fmla="*/ 1494714 w 5566050"/>
              <a:gd name="connsiteY40" fmla="*/ 1272226 h 1321558"/>
              <a:gd name="connsiteX41" fmla="*/ 1494714 w 5566050"/>
              <a:gd name="connsiteY41" fmla="*/ 1021567 h 1321558"/>
              <a:gd name="connsiteX42" fmla="*/ 1754973 w 5566050"/>
              <a:gd name="connsiteY42" fmla="*/ 1021567 h 1321558"/>
              <a:gd name="connsiteX43" fmla="*/ 2006697 w 5566050"/>
              <a:gd name="connsiteY43" fmla="*/ 614380 h 1321558"/>
              <a:gd name="connsiteX44" fmla="*/ 2493882 w 5566050"/>
              <a:gd name="connsiteY44" fmla="*/ 377855 h 1321558"/>
              <a:gd name="connsiteX45" fmla="*/ 2493882 w 5566050"/>
              <a:gd name="connsiteY45" fmla="*/ 355455 h 1321558"/>
              <a:gd name="connsiteX46" fmla="*/ 2446417 w 5566050"/>
              <a:gd name="connsiteY46" fmla="*/ 355455 h 1321558"/>
              <a:gd name="connsiteX47" fmla="*/ 2446417 w 5566050"/>
              <a:gd name="connsiteY47" fmla="*/ 262392 h 1321558"/>
              <a:gd name="connsiteX48" fmla="*/ 2465883 w 5566050"/>
              <a:gd name="connsiteY48" fmla="*/ 247459 h 1321558"/>
              <a:gd name="connsiteX49" fmla="*/ 2574413 w 5566050"/>
              <a:gd name="connsiteY49" fmla="*/ 191461 h 1321558"/>
              <a:gd name="connsiteX50" fmla="*/ 2669343 w 5566050"/>
              <a:gd name="connsiteY50" fmla="*/ 163995 h 132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66050" h="1321558">
                <a:moveTo>
                  <a:pt x="2669343" y="0"/>
                </a:moveTo>
                <a:lnTo>
                  <a:pt x="2669876" y="0"/>
                </a:lnTo>
                <a:cubicBezTo>
                  <a:pt x="2669876" y="0"/>
                  <a:pt x="2808538" y="0"/>
                  <a:pt x="2808538" y="0"/>
                </a:cubicBezTo>
                <a:lnTo>
                  <a:pt x="2808538" y="163728"/>
                </a:lnTo>
                <a:cubicBezTo>
                  <a:pt x="2834404" y="169328"/>
                  <a:pt x="2869603" y="178394"/>
                  <a:pt x="2903469" y="191194"/>
                </a:cubicBezTo>
                <a:cubicBezTo>
                  <a:pt x="2970666" y="216260"/>
                  <a:pt x="3007732" y="244259"/>
                  <a:pt x="3011732" y="247459"/>
                </a:cubicBezTo>
                <a:lnTo>
                  <a:pt x="3030664" y="262392"/>
                </a:lnTo>
                <a:cubicBezTo>
                  <a:pt x="3030664" y="262392"/>
                  <a:pt x="3030664" y="355189"/>
                  <a:pt x="3030664" y="355189"/>
                </a:cubicBezTo>
                <a:lnTo>
                  <a:pt x="2983999" y="355189"/>
                </a:lnTo>
                <a:lnTo>
                  <a:pt x="2983999" y="380521"/>
                </a:lnTo>
                <a:cubicBezTo>
                  <a:pt x="3077329" y="399454"/>
                  <a:pt x="3303456" y="458652"/>
                  <a:pt x="3470384" y="613314"/>
                </a:cubicBezTo>
                <a:cubicBezTo>
                  <a:pt x="3633578" y="764509"/>
                  <a:pt x="3699176" y="942903"/>
                  <a:pt x="3721575" y="1021300"/>
                </a:cubicBezTo>
                <a:cubicBezTo>
                  <a:pt x="3721575" y="1021300"/>
                  <a:pt x="3983434" y="1021300"/>
                  <a:pt x="3983434" y="1021300"/>
                </a:cubicBezTo>
                <a:lnTo>
                  <a:pt x="3983434" y="1271959"/>
                </a:lnTo>
                <a:cubicBezTo>
                  <a:pt x="3983434" y="1271959"/>
                  <a:pt x="5566050" y="1271959"/>
                  <a:pt x="5566050" y="1271959"/>
                </a:cubicBezTo>
                <a:lnTo>
                  <a:pt x="5566050" y="1321291"/>
                </a:lnTo>
                <a:cubicBezTo>
                  <a:pt x="5566050" y="1321291"/>
                  <a:pt x="3934102" y="1321291"/>
                  <a:pt x="3934102" y="1321291"/>
                </a:cubicBezTo>
                <a:lnTo>
                  <a:pt x="3934102" y="1070632"/>
                </a:lnTo>
                <a:lnTo>
                  <a:pt x="3682910" y="1070632"/>
                </a:lnTo>
                <a:cubicBezTo>
                  <a:pt x="3682910" y="1070632"/>
                  <a:pt x="3638912" y="836773"/>
                  <a:pt x="3436518" y="649312"/>
                </a:cubicBezTo>
                <a:cubicBezTo>
                  <a:pt x="3234658" y="462385"/>
                  <a:pt x="2934401" y="421853"/>
                  <a:pt x="2934401" y="421853"/>
                </a:cubicBezTo>
                <a:cubicBezTo>
                  <a:pt x="2934401" y="421853"/>
                  <a:pt x="2934401" y="305857"/>
                  <a:pt x="2934401" y="305857"/>
                </a:cubicBezTo>
                <a:lnTo>
                  <a:pt x="2981066" y="305857"/>
                </a:lnTo>
                <a:lnTo>
                  <a:pt x="2981066" y="286391"/>
                </a:lnTo>
                <a:cubicBezTo>
                  <a:pt x="2981066" y="286391"/>
                  <a:pt x="2948001" y="260525"/>
                  <a:pt x="2885869" y="237326"/>
                </a:cubicBezTo>
                <a:cubicBezTo>
                  <a:pt x="2824805" y="214393"/>
                  <a:pt x="2758940" y="204527"/>
                  <a:pt x="2758940" y="204527"/>
                </a:cubicBezTo>
                <a:lnTo>
                  <a:pt x="2758940" y="39732"/>
                </a:lnTo>
                <a:lnTo>
                  <a:pt x="2718942" y="39732"/>
                </a:lnTo>
                <a:lnTo>
                  <a:pt x="2718942" y="204793"/>
                </a:lnTo>
                <a:cubicBezTo>
                  <a:pt x="2718942" y="204793"/>
                  <a:pt x="2654143" y="214660"/>
                  <a:pt x="2592012" y="237592"/>
                </a:cubicBezTo>
                <a:cubicBezTo>
                  <a:pt x="2530147" y="260792"/>
                  <a:pt x="2496282" y="286657"/>
                  <a:pt x="2496282" y="286657"/>
                </a:cubicBezTo>
                <a:lnTo>
                  <a:pt x="2496282" y="306123"/>
                </a:lnTo>
                <a:cubicBezTo>
                  <a:pt x="2496282" y="306123"/>
                  <a:pt x="2543747" y="306123"/>
                  <a:pt x="2543747" y="306123"/>
                </a:cubicBezTo>
                <a:lnTo>
                  <a:pt x="2543747" y="422120"/>
                </a:lnTo>
                <a:cubicBezTo>
                  <a:pt x="2543747" y="422120"/>
                  <a:pt x="2260290" y="435719"/>
                  <a:pt x="2041630" y="649579"/>
                </a:cubicBezTo>
                <a:cubicBezTo>
                  <a:pt x="1822704" y="863972"/>
                  <a:pt x="1794971" y="1070899"/>
                  <a:pt x="1794971" y="1070899"/>
                </a:cubicBezTo>
                <a:lnTo>
                  <a:pt x="1544312" y="1070899"/>
                </a:lnTo>
                <a:cubicBezTo>
                  <a:pt x="1544312" y="1070899"/>
                  <a:pt x="1544312" y="1321558"/>
                  <a:pt x="1544312" y="1321558"/>
                </a:cubicBezTo>
                <a:lnTo>
                  <a:pt x="0" y="1321558"/>
                </a:lnTo>
                <a:lnTo>
                  <a:pt x="0" y="1272226"/>
                </a:lnTo>
                <a:lnTo>
                  <a:pt x="1494714" y="1272226"/>
                </a:lnTo>
                <a:cubicBezTo>
                  <a:pt x="1494714" y="1272226"/>
                  <a:pt x="1494714" y="1021567"/>
                  <a:pt x="1494714" y="1021567"/>
                </a:cubicBezTo>
                <a:lnTo>
                  <a:pt x="1754973" y="1021567"/>
                </a:lnTo>
                <a:cubicBezTo>
                  <a:pt x="1774972" y="946103"/>
                  <a:pt x="1835503" y="782108"/>
                  <a:pt x="2006697" y="614380"/>
                </a:cubicBezTo>
                <a:cubicBezTo>
                  <a:pt x="2184292" y="440519"/>
                  <a:pt x="2400018" y="391454"/>
                  <a:pt x="2493882" y="377855"/>
                </a:cubicBezTo>
                <a:lnTo>
                  <a:pt x="2493882" y="355455"/>
                </a:lnTo>
                <a:cubicBezTo>
                  <a:pt x="2493882" y="355455"/>
                  <a:pt x="2446417" y="355455"/>
                  <a:pt x="2446417" y="355455"/>
                </a:cubicBezTo>
                <a:lnTo>
                  <a:pt x="2446417" y="262392"/>
                </a:lnTo>
                <a:lnTo>
                  <a:pt x="2465883" y="247459"/>
                </a:lnTo>
                <a:cubicBezTo>
                  <a:pt x="2469882" y="244525"/>
                  <a:pt x="2507481" y="216526"/>
                  <a:pt x="2574413" y="191461"/>
                </a:cubicBezTo>
                <a:cubicBezTo>
                  <a:pt x="2608812" y="178661"/>
                  <a:pt x="2643477" y="169595"/>
                  <a:pt x="2669343" y="163995"/>
                </a:cubicBezTo>
                <a:close/>
              </a:path>
            </a:pathLst>
          </a:custGeom>
          <a:gradFill flip="none" rotWithShape="1">
            <a:gsLst>
              <a:gs pos="16000">
                <a:schemeClr val="bg1">
                  <a:alpha val="0"/>
                </a:schemeClr>
              </a:gs>
              <a:gs pos="32000">
                <a:schemeClr val="bg1"/>
              </a:gs>
            </a:gsLst>
            <a:lin ang="0" scaled="0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7300" y="3213100"/>
            <a:ext cx="5522595" cy="23069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group 7: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陈胤举、周慧斌、宋毅飞、陈根文、陈治霖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257451" y="5811052"/>
            <a:ext cx="2918712" cy="460375"/>
            <a:chOff x="1414931" y="4829977"/>
            <a:chExt cx="2918712" cy="460375"/>
          </a:xfrm>
        </p:grpSpPr>
        <p:sp>
          <p:nvSpPr>
            <p:cNvPr id="7" name="文本框 6"/>
            <p:cNvSpPr txBox="1"/>
            <p:nvPr/>
          </p:nvSpPr>
          <p:spPr>
            <a:xfrm>
              <a:off x="1712363" y="4829977"/>
              <a:ext cx="2621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date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2024.12.22</a:t>
              </a:r>
            </a:p>
          </p:txBody>
        </p:sp>
        <p:sp>
          <p:nvSpPr>
            <p:cNvPr id="8" name="八边形 7"/>
            <p:cNvSpPr/>
            <p:nvPr/>
          </p:nvSpPr>
          <p:spPr>
            <a:xfrm>
              <a:off x="1414931" y="4925303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617476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Background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"/>
          <p:cNvSpPr/>
          <p:nvPr/>
        </p:nvSpPr>
        <p:spPr>
          <a:xfrm>
            <a:off x="625616" y="1620742"/>
            <a:ext cx="10940768" cy="1858541"/>
          </a:xfrm>
          <a:prstGeom prst="roundRect">
            <a:avLst>
              <a:gd name="adj" fmla="val 4405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Rounded Rectangle 13"/>
          <p:cNvPicPr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8911326" y="1620742"/>
            <a:ext cx="2655058" cy="185854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47960" y="2156025"/>
            <a:ext cx="8176909" cy="7879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According to the law of the change of mobile communication in the decade, the industry has shifted its focus to the commercialization of 5G.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61952" y="3886948"/>
            <a:ext cx="4380476" cy="936025"/>
            <a:chOff x="836684" y="4300320"/>
            <a:chExt cx="4380476" cy="936025"/>
          </a:xfrm>
        </p:grpSpPr>
        <p:sp>
          <p:nvSpPr>
            <p:cNvPr id="6" name="文本框 5"/>
            <p:cNvSpPr txBox="1"/>
            <p:nvPr/>
          </p:nvSpPr>
          <p:spPr>
            <a:xfrm>
              <a:off x="1322692" y="4300320"/>
              <a:ext cx="3894468" cy="93602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 the past few decades, mobile communication has achieved a leap from 1G to 5G.</a:t>
              </a:r>
              <a:r>
                <a:rPr lang="en-US" altLang="zh-CN" sz="1400" dirty="0">
                  <a:solidFill>
                    <a:prstClr val="black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M" panose="00020600040101010101" pitchFamily="18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836684" y="4360877"/>
              <a:ext cx="166088" cy="166088"/>
            </a:xfrm>
            <a:prstGeom prst="ellipse">
              <a:avLst/>
            </a:prstGeom>
            <a:gradFill>
              <a:gsLst>
                <a:gs pos="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23000" sy="123000" algn="tl" rotWithShape="0">
                <a:srgbClr val="0164A5">
                  <a:alpha val="4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61952" y="5010258"/>
            <a:ext cx="4380476" cy="1259191"/>
            <a:chOff x="836684" y="4300320"/>
            <a:chExt cx="4380476" cy="1259191"/>
          </a:xfrm>
        </p:grpSpPr>
        <p:sp>
          <p:nvSpPr>
            <p:cNvPr id="28" name="文本框 27"/>
            <p:cNvSpPr txBox="1"/>
            <p:nvPr/>
          </p:nvSpPr>
          <p:spPr>
            <a:xfrm>
              <a:off x="1322692" y="4300320"/>
              <a:ext cx="3894468" cy="125919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extends the application scenario to the field of Internet of Things. it is committed to building an information society of ' Internet of Everything '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M" panose="00020600040101010101" pitchFamily="18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36684" y="4360877"/>
              <a:ext cx="166088" cy="166088"/>
            </a:xfrm>
            <a:prstGeom prst="ellipse">
              <a:avLst/>
            </a:prstGeom>
            <a:gradFill>
              <a:gsLst>
                <a:gs pos="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23000" sy="123000" algn="tl" rotWithShape="0">
                <a:srgbClr val="0164A5">
                  <a:alpha val="4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710" y="3125546"/>
            <a:ext cx="6002338" cy="3422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4903586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Edge</a:t>
            </a:r>
            <a:r>
              <a:rPr lang="zh-CN" altLang="en-US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 </a:t>
            </a: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Intelligence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3848516" y="1491870"/>
            <a:ext cx="7754201" cy="1381958"/>
            <a:chOff x="3848519" y="1491871"/>
            <a:chExt cx="7754201" cy="1381958"/>
          </a:xfrm>
        </p:grpSpPr>
        <p:sp>
          <p:nvSpPr>
            <p:cNvPr id="19" name="矩形: 圆角 18"/>
            <p:cNvSpPr/>
            <p:nvPr/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3" name="任意多边形: 形状 2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5" name="任意多边形: 形状 4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" name="任意多边形: 形状 5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" name="任意多边形: 形状 6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" name="任意多边形: 形状 7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4541863" y="1650368"/>
              <a:ext cx="4575676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mobile edge computing(MEC)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975579" y="2161405"/>
              <a:ext cx="7500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sink the resources, storage and computing capabilities of the cloud computing center to the network edge.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1952" y="1491870"/>
            <a:ext cx="2900218" cy="4873540"/>
            <a:chOff x="8215558" y="1489985"/>
            <a:chExt cx="2900218" cy="4873540"/>
          </a:xfrm>
        </p:grpSpPr>
        <p:sp>
          <p:nvSpPr>
            <p:cNvPr id="9" name="矩形: 圆角 8"/>
            <p:cNvSpPr/>
            <p:nvPr/>
          </p:nvSpPr>
          <p:spPr>
            <a:xfrm>
              <a:off x="8215559" y="1489985"/>
              <a:ext cx="2900217" cy="4867000"/>
            </a:xfrm>
            <a:prstGeom prst="roundRect">
              <a:avLst>
                <a:gd name="adj" fmla="val 4178"/>
              </a:avLst>
            </a:prstGeom>
            <a:gradFill>
              <a:gsLst>
                <a:gs pos="200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>
              <a:noFill/>
            </a:ln>
            <a:effectLst>
              <a:outerShdw blurRad="266700" dist="254000" dir="2700000" algn="tl" rotWithShape="0">
                <a:srgbClr val="0164A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15" name="Rounded Rectangle 11"/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 flipV="1">
              <a:off x="8215558" y="1496525"/>
              <a:ext cx="2898569" cy="4867000"/>
            </a:xfrm>
            <a:prstGeom prst="rect">
              <a:avLst/>
            </a:prstGeom>
          </p:spPr>
        </p:pic>
      </p:grpSp>
      <p:sp>
        <p:nvSpPr>
          <p:cNvPr id="55" name="文本框 54"/>
          <p:cNvSpPr txBox="1"/>
          <p:nvPr/>
        </p:nvSpPr>
        <p:spPr>
          <a:xfrm>
            <a:off x="1157157" y="2678164"/>
            <a:ext cx="1914178" cy="17235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B" panose="00020600040101010101" pitchFamily="18" charset="-122"/>
              </a:rPr>
              <a:t>  Overview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B" panose="00020600040101010101" pitchFamily="18" charset="-122"/>
              </a:rPr>
              <a:t>        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B" panose="00020600040101010101" pitchFamily="18" charset="-122"/>
              </a:rPr>
              <a:t>      edge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B" panose="00020600040101010101" pitchFamily="18" charset="-122"/>
              </a:rPr>
              <a:t>intelligence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OPPOSans B" panose="00020600040101010101" pitchFamily="18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1320535" y="3090392"/>
            <a:ext cx="1522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3848516" y="3234391"/>
            <a:ext cx="7754201" cy="1381958"/>
            <a:chOff x="3848519" y="1491871"/>
            <a:chExt cx="7754201" cy="1381958"/>
          </a:xfrm>
          <a:effectLst/>
        </p:grpSpPr>
        <p:sp>
          <p:nvSpPr>
            <p:cNvPr id="63" name="矩形: 圆角 62"/>
            <p:cNvSpPr/>
            <p:nvPr/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68" name="任意多边形: 形状 67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70" name="任意多边形: 形状 69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65" name="文本框 64"/>
            <p:cNvSpPr txBox="1"/>
            <p:nvPr/>
          </p:nvSpPr>
          <p:spPr>
            <a:xfrm>
              <a:off x="4541863" y="1650368"/>
              <a:ext cx="3789820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artificial intelligence(AI)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3975579" y="2161405"/>
              <a:ext cx="7500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AI is an important branch of computer science. It refers to mining from massive data when a machine performs a specific task.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848516" y="4976912"/>
            <a:ext cx="7754201" cy="1381958"/>
            <a:chOff x="3848519" y="1491871"/>
            <a:chExt cx="7754201" cy="1381958"/>
          </a:xfrm>
        </p:grpSpPr>
        <p:sp>
          <p:nvSpPr>
            <p:cNvPr id="75" name="矩形: 圆角 74"/>
            <p:cNvSpPr/>
            <p:nvPr/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80" name="任意多边形: 形状 79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82" name="任意多边形: 形状 81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5" name="任意多边形: 形状 84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77" name="文本框 76"/>
            <p:cNvSpPr txBox="1"/>
            <p:nvPr/>
          </p:nvSpPr>
          <p:spPr>
            <a:xfrm>
              <a:off x="4541863" y="1650368"/>
              <a:ext cx="3191515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e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dge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 intelligence(EI)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3975579" y="2161405"/>
              <a:ext cx="7500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The combination of MEC and AI is inevitable, because there is a clear intersection between them, which gives birth to edge intelligence.</a:t>
              </a:r>
              <a:endParaRPr lang="zh-CN" altLang="en-US" sz="1600" dirty="0">
                <a:solidFill>
                  <a:srgbClr val="0164A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3066545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Integration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3848516" y="1491870"/>
            <a:ext cx="7754201" cy="1381958"/>
            <a:chOff x="3848519" y="1491871"/>
            <a:chExt cx="7754201" cy="1381958"/>
          </a:xfrm>
        </p:grpSpPr>
        <p:sp>
          <p:nvSpPr>
            <p:cNvPr id="19" name="矩形: 圆角 18"/>
            <p:cNvSpPr/>
            <p:nvPr/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3" name="任意多边形: 形状 2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5" name="任意多边形: 形状 4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  <p:sp>
              <p:nvSpPr>
                <p:cNvPr id="6" name="任意多边形: 形状 5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  <p:sp>
              <p:nvSpPr>
                <p:cNvPr id="7" name="任意多边形: 形状 6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  <p:sp>
              <p:nvSpPr>
                <p:cNvPr id="8" name="任意多边形: 形状 7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4541863" y="1650368"/>
              <a:ext cx="4949175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OPPOSans B" panose="00020600040101010101" pitchFamily="18" charset="-122"/>
                </a:rPr>
                <a:t>Communication and Computing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OPPOSans B" panose="00020600040101010101" pitchFamily="18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975579" y="2161405"/>
              <a:ext cx="7500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The integration of communication and computing refers to the combination of communication technology and computing technology.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4481" y="1510925"/>
            <a:ext cx="2900218" cy="4873540"/>
            <a:chOff x="8215558" y="1489985"/>
            <a:chExt cx="2900218" cy="4873540"/>
          </a:xfrm>
        </p:grpSpPr>
        <p:sp>
          <p:nvSpPr>
            <p:cNvPr id="9" name="矩形: 圆角 8"/>
            <p:cNvSpPr/>
            <p:nvPr/>
          </p:nvSpPr>
          <p:spPr>
            <a:xfrm>
              <a:off x="8215559" y="1489985"/>
              <a:ext cx="2900217" cy="4867000"/>
            </a:xfrm>
            <a:prstGeom prst="roundRect">
              <a:avLst>
                <a:gd name="adj" fmla="val 4178"/>
              </a:avLst>
            </a:prstGeom>
            <a:gradFill>
              <a:gsLst>
                <a:gs pos="200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>
              <a:noFill/>
            </a:ln>
            <a:effectLst>
              <a:outerShdw blurRad="266700" dist="254000" dir="2700000" algn="tl" rotWithShape="0">
                <a:srgbClr val="0164A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pic>
          <p:nvPicPr>
            <p:cNvPr id="15" name="Rounded Rectangle 11"/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 flipV="1">
              <a:off x="8215558" y="1496525"/>
              <a:ext cx="2898569" cy="4867000"/>
            </a:xfrm>
            <a:prstGeom prst="rect">
              <a:avLst/>
            </a:prstGeom>
          </p:spPr>
        </p:pic>
      </p:grpSp>
      <p:sp>
        <p:nvSpPr>
          <p:cNvPr id="55" name="文本框 54"/>
          <p:cNvSpPr txBox="1"/>
          <p:nvPr/>
        </p:nvSpPr>
        <p:spPr>
          <a:xfrm>
            <a:off x="811055" y="2602852"/>
            <a:ext cx="2670859" cy="21544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B" panose="00020600040101010101" pitchFamily="18" charset="-122"/>
              </a:rPr>
              <a:t>  Integration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i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B" panose="00020600040101010101" pitchFamily="18" charset="-122"/>
              </a:rPr>
              <a:t>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i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B" panose="00020600040101010101" pitchFamily="18" charset="-122"/>
              </a:rPr>
              <a:t>Communication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B" panose="00020600040101010101" pitchFamily="18" charset="-122"/>
              </a:rPr>
              <a:t>   Sensing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i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OPPOSans B" panose="00020600040101010101" pitchFamily="18" charset="-122"/>
              </a:rPr>
              <a:t>  computing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OPPOSans B" panose="00020600040101010101" pitchFamily="18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848516" y="3234391"/>
            <a:ext cx="7754201" cy="1381958"/>
            <a:chOff x="3848519" y="1491871"/>
            <a:chExt cx="7754201" cy="1381958"/>
          </a:xfrm>
          <a:effectLst/>
        </p:grpSpPr>
        <p:sp>
          <p:nvSpPr>
            <p:cNvPr id="63" name="矩形: 圆角 62"/>
            <p:cNvSpPr/>
            <p:nvPr/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68" name="任意多边形: 形状 67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70" name="任意多边形: 形状 69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65" name="文本框 64"/>
            <p:cNvSpPr txBox="1"/>
            <p:nvPr/>
          </p:nvSpPr>
          <p:spPr>
            <a:xfrm>
              <a:off x="4541863" y="1650368"/>
              <a:ext cx="4444230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Communication and Sensing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OPPOSans B" panose="00020600040101010101" pitchFamily="18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3975579" y="2161405"/>
              <a:ext cx="7500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The integration of communication and sensing is the core technology to realize the integration of communication and computing.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848516" y="4976912"/>
            <a:ext cx="7754201" cy="1381958"/>
            <a:chOff x="3848519" y="1491871"/>
            <a:chExt cx="7754201" cy="1381958"/>
          </a:xfrm>
        </p:grpSpPr>
        <p:sp>
          <p:nvSpPr>
            <p:cNvPr id="75" name="矩形: 圆角 74"/>
            <p:cNvSpPr/>
            <p:nvPr/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80" name="任意多边形: 形状 79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82" name="任意多边形: 形状 81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  <p:sp>
              <p:nvSpPr>
                <p:cNvPr id="85" name="任意多边形: 形状 84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77" name="文本框 76"/>
            <p:cNvSpPr txBox="1"/>
            <p:nvPr/>
          </p:nvSpPr>
          <p:spPr>
            <a:xfrm>
              <a:off x="4541863" y="1650368"/>
              <a:ext cx="3694922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OPPOSans B" panose="00020600040101010101" pitchFamily="18" charset="-122"/>
                </a:rPr>
                <a:t>Sensing and Computing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3975579" y="2161405"/>
              <a:ext cx="7500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Integration of perception and computation will be with more accurate and efficient data processing and decision-making capabilities.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164A5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3302000" y="-1"/>
            <a:ext cx="8890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4132630" y="-1"/>
            <a:ext cx="8059941" cy="687372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矩形: 圆角 96"/>
          <p:cNvSpPr/>
          <p:nvPr/>
        </p:nvSpPr>
        <p:spPr>
          <a:xfrm>
            <a:off x="4953000" y="-1"/>
            <a:ext cx="7239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椭圆 148"/>
          <p:cNvSpPr/>
          <p:nvPr/>
        </p:nvSpPr>
        <p:spPr>
          <a:xfrm rot="19983875">
            <a:off x="5310310" y="691852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40535" y="1514863"/>
            <a:ext cx="6961505" cy="1446550"/>
            <a:chOff x="5473917" y="1368809"/>
            <a:chExt cx="6961505" cy="1446550"/>
          </a:xfrm>
        </p:grpSpPr>
        <p:sp>
          <p:nvSpPr>
            <p:cNvPr id="124" name="矩形 123"/>
            <p:cNvSpPr/>
            <p:nvPr/>
          </p:nvSpPr>
          <p:spPr>
            <a:xfrm>
              <a:off x="5473917" y="1368809"/>
              <a:ext cx="6961505" cy="14465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400" dirty="0"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  <a:sym typeface="+mn-ea"/>
                </a:rPr>
                <a:t>Research Purpose and Significance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6181651" y="2792325"/>
              <a:ext cx="53769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30441" y="742299"/>
            <a:ext cx="2364728" cy="1304721"/>
            <a:chOff x="430441" y="742299"/>
            <a:chExt cx="2364728" cy="13047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230874" y="742299"/>
              <a:ext cx="763863" cy="797251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6" name="任意多边形: 形状 125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28" name="任意多边形: 形状 127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" name="直接连接符 2"/>
            <p:cNvCxnSpPr/>
            <p:nvPr/>
          </p:nvCxnSpPr>
          <p:spPr>
            <a:xfrm>
              <a:off x="430441" y="2047020"/>
              <a:ext cx="2364728" cy="0"/>
            </a:xfrm>
            <a:prstGeom prst="line">
              <a:avLst/>
            </a:prstGeom>
            <a:ln w="41275" cmpd="thickThin"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文本框 137"/>
          <p:cNvSpPr txBox="1"/>
          <p:nvPr/>
        </p:nvSpPr>
        <p:spPr>
          <a:xfrm>
            <a:off x="5140325" y="3113405"/>
            <a:ext cx="65874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Research Purpose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Research Significance</a:t>
            </a: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2">
            <a:alphaModFix amt="10000"/>
          </a:blip>
          <a:srcRect t="23606" r="6844"/>
          <a:stretch>
            <a:fillRect/>
          </a:stretch>
        </p:blipFill>
        <p:spPr>
          <a:xfrm>
            <a:off x="6519439" y="-13709"/>
            <a:ext cx="5786847" cy="907330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150" name="组合 149"/>
          <p:cNvGrpSpPr/>
          <p:nvPr/>
        </p:nvGrpSpPr>
        <p:grpSpPr>
          <a:xfrm rot="4616209">
            <a:off x="7547407" y="2233133"/>
            <a:ext cx="7528182" cy="7528180"/>
            <a:chOff x="984860" y="319772"/>
            <a:chExt cx="3597810" cy="3597810"/>
          </a:xfrm>
        </p:grpSpPr>
        <p:sp>
          <p:nvSpPr>
            <p:cNvPr id="151" name="弧形 150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2" name="弧形 151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0" name="弧形 159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4" name="弧形 163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5" name="弧形 164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346267" y="4032426"/>
            <a:ext cx="1643147" cy="2841297"/>
            <a:chOff x="5515450" y="2352198"/>
            <a:chExt cx="1395221" cy="2412587"/>
          </a:xfrm>
          <a:solidFill>
            <a:schemeClr val="bg1"/>
          </a:soli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779853" y="2989626"/>
            <a:ext cx="2866749" cy="1846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</a:t>
            </a:r>
            <a:r>
              <a:rPr lang="en-US" altLang="zh-CN" sz="6000" dirty="0"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0" scaled="0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1017265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Purpose and Significance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3848512" y="1491867"/>
            <a:ext cx="27765952" cy="1374176"/>
            <a:chOff x="3848515" y="1507219"/>
            <a:chExt cx="27765952" cy="1079392"/>
          </a:xfrm>
        </p:grpSpPr>
        <p:sp>
          <p:nvSpPr>
            <p:cNvPr id="19" name="矩形: 圆角 18"/>
            <p:cNvSpPr/>
            <p:nvPr/>
          </p:nvSpPr>
          <p:spPr>
            <a:xfrm>
              <a:off x="3848515" y="1507219"/>
              <a:ext cx="7866405" cy="1079392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3" name="任意多边形: 形状 2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5" name="任意多边形: 形状 4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" name="任意多边形: 形状 5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" name="任意多边形: 形状 6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" name="任意多边形: 形状 7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4541863" y="1650368"/>
              <a:ext cx="2707260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Collaborative Operation and Resource Sharing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999026" y="2089824"/>
              <a:ext cx="7640004" cy="45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00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Investigating how sensing and communication systems can work synergistically to achieve resource sharing and performance optimization.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1952" y="1491870"/>
            <a:ext cx="2900218" cy="4873540"/>
            <a:chOff x="8215558" y="1489985"/>
            <a:chExt cx="2900218" cy="4873540"/>
          </a:xfrm>
        </p:grpSpPr>
        <p:sp>
          <p:nvSpPr>
            <p:cNvPr id="9" name="矩形: 圆角 8"/>
            <p:cNvSpPr/>
            <p:nvPr/>
          </p:nvSpPr>
          <p:spPr>
            <a:xfrm>
              <a:off x="8215559" y="1489985"/>
              <a:ext cx="2900217" cy="4867000"/>
            </a:xfrm>
            <a:prstGeom prst="roundRect">
              <a:avLst>
                <a:gd name="adj" fmla="val 4178"/>
              </a:avLst>
            </a:prstGeom>
            <a:gradFill>
              <a:gsLst>
                <a:gs pos="200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>
              <a:noFill/>
            </a:ln>
            <a:effectLst>
              <a:outerShdw blurRad="266700" dist="254000" dir="2700000" algn="tl" rotWithShape="0">
                <a:srgbClr val="0164A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15" name="Rounded Rectangle 11"/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tretch>
              <a:fillRect/>
            </a:stretch>
          </p:blipFill>
          <p:spPr>
            <a:xfrm flipV="1">
              <a:off x="8215558" y="1496525"/>
              <a:ext cx="2898569" cy="4867000"/>
            </a:xfrm>
            <a:prstGeom prst="rect">
              <a:avLst/>
            </a:prstGeom>
          </p:spPr>
        </p:pic>
      </p:grpSp>
      <p:sp>
        <p:nvSpPr>
          <p:cNvPr id="55" name="文本框 54"/>
          <p:cNvSpPr txBox="1"/>
          <p:nvPr/>
        </p:nvSpPr>
        <p:spPr>
          <a:xfrm>
            <a:off x="1469555" y="4358651"/>
            <a:ext cx="1992598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Research Purpose 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1704818" y="5301291"/>
            <a:ext cx="1522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/>
          <p:cNvGrpSpPr/>
          <p:nvPr/>
        </p:nvGrpSpPr>
        <p:grpSpPr>
          <a:xfrm>
            <a:off x="3848512" y="2962327"/>
            <a:ext cx="7866405" cy="1569236"/>
            <a:chOff x="3848519" y="1491871"/>
            <a:chExt cx="7754201" cy="1079392"/>
          </a:xfrm>
        </p:grpSpPr>
        <p:sp>
          <p:nvSpPr>
            <p:cNvPr id="111" name="矩形: 圆角 110"/>
            <p:cNvSpPr/>
            <p:nvPr/>
          </p:nvSpPr>
          <p:spPr>
            <a:xfrm>
              <a:off x="3848519" y="1491871"/>
              <a:ext cx="7754201" cy="1079392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16" name="任意多边形: 形状 115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18" name="任意多边形: 形状 117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19" name="任意多边形: 形状 118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20" name="任意多边形: 形状 119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21" name="任意多边形: 形状 120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13" name="文本框 112"/>
            <p:cNvSpPr txBox="1"/>
            <p:nvPr/>
          </p:nvSpPr>
          <p:spPr>
            <a:xfrm>
              <a:off x="4541863" y="1650368"/>
              <a:ext cx="6004464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Design of a Novel System Architecture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114" name="直接连接符 113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/>
            <p:cNvSpPr txBox="1"/>
            <p:nvPr/>
          </p:nvSpPr>
          <p:spPr>
            <a:xfrm>
              <a:off x="3999025" y="2096292"/>
              <a:ext cx="7531029" cy="40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00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Exploring its advantages in efficient spectrum utilization, system capacity enhancement, and real-time sensing through theoretical modeling.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3848512" y="4671391"/>
            <a:ext cx="7866405" cy="1624634"/>
            <a:chOff x="3848519" y="1491871"/>
            <a:chExt cx="7754201" cy="1079392"/>
          </a:xfrm>
        </p:grpSpPr>
        <p:sp>
          <p:nvSpPr>
            <p:cNvPr id="123" name="矩形: 圆角 122"/>
            <p:cNvSpPr/>
            <p:nvPr/>
          </p:nvSpPr>
          <p:spPr>
            <a:xfrm>
              <a:off x="3848519" y="1491871"/>
              <a:ext cx="7754201" cy="1079392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4084289" y="1643239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8" name="任意多边形: 形状 127"/>
              <p:cNvSpPr/>
              <p:nvPr/>
            </p:nvSpPr>
            <p:spPr>
              <a:xfrm>
                <a:off x="10070405" y="5323367"/>
                <a:ext cx="1403956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129" name="组合 128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30" name="任意多边形: 形状 129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32" name="任意多边形: 形状 131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133" name="任意多边形: 形状 132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25" name="文本框 124"/>
            <p:cNvSpPr txBox="1"/>
            <p:nvPr/>
          </p:nvSpPr>
          <p:spPr>
            <a:xfrm>
              <a:off x="4541863" y="1650368"/>
              <a:ext cx="65725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Technology Solutions for Future Networks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126" name="直接连接符 125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本框 126"/>
            <p:cNvSpPr txBox="1"/>
            <p:nvPr/>
          </p:nvSpPr>
          <p:spPr>
            <a:xfrm>
              <a:off x="3999026" y="2141868"/>
              <a:ext cx="7500080" cy="388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00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Proposing sensing and communication technology solutions that meet the needs of future networks.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732584"/>
            <a:ext cx="12192000" cy="185854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635000" dist="139700" dir="5400000" algn="t" rotWithShape="0">
              <a:srgbClr val="0164A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50000"/>
          </a:blip>
          <a:srcRect t="29405" b="29068"/>
          <a:stretch>
            <a:fillRect/>
          </a:stretch>
        </p:blipFill>
        <p:spPr>
          <a:xfrm>
            <a:off x="4573850" y="1740138"/>
            <a:ext cx="7618150" cy="1858541"/>
          </a:xfrm>
          <a:custGeom>
            <a:avLst/>
            <a:gdLst>
              <a:gd name="connsiteX0" fmla="*/ 0 w 7618150"/>
              <a:gd name="connsiteY0" fmla="*/ 0 h 1858541"/>
              <a:gd name="connsiteX1" fmla="*/ 7618150 w 7618150"/>
              <a:gd name="connsiteY1" fmla="*/ 0 h 1858541"/>
              <a:gd name="connsiteX2" fmla="*/ 7618150 w 7618150"/>
              <a:gd name="connsiteY2" fmla="*/ 1858541 h 1858541"/>
              <a:gd name="connsiteX3" fmla="*/ 0 w 7618150"/>
              <a:gd name="connsiteY3" fmla="*/ 1858541 h 185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8150" h="1858541">
                <a:moveTo>
                  <a:pt x="0" y="0"/>
                </a:moveTo>
                <a:lnTo>
                  <a:pt x="7618150" y="0"/>
                </a:lnTo>
                <a:lnTo>
                  <a:pt x="7618150" y="1858541"/>
                </a:lnTo>
                <a:lnTo>
                  <a:pt x="0" y="1858541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661952" y="561975"/>
            <a:ext cx="1017265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Research Purpose and Significance</a:t>
            </a: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237672"/>
            <a:ext cx="4660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Research Significance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5594" y="3108959"/>
            <a:ext cx="11580812" cy="3073401"/>
            <a:chOff x="522288" y="3108959"/>
            <a:chExt cx="11580812" cy="3073401"/>
          </a:xfrm>
        </p:grpSpPr>
        <p:sp>
          <p:nvSpPr>
            <p:cNvPr id="4" name="矩形: 圆角 3"/>
            <p:cNvSpPr/>
            <p:nvPr/>
          </p:nvSpPr>
          <p:spPr>
            <a:xfrm>
              <a:off x="522288" y="3108959"/>
              <a:ext cx="11580812" cy="3073401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0" dir="5400000" sx="95000" sy="95000" algn="t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18400" y="3349184"/>
              <a:ext cx="2763813" cy="2585955"/>
              <a:chOff x="618400" y="3349184"/>
              <a:chExt cx="2763813" cy="2585955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: 圆角 15"/>
              <p:cNvSpPr/>
              <p:nvPr/>
            </p:nvSpPr>
            <p:spPr>
              <a:xfrm>
                <a:off x="618400" y="3349184"/>
                <a:ext cx="2722673" cy="858747"/>
              </a:xfrm>
              <a:prstGeom prst="roundRect">
                <a:avLst>
                  <a:gd name="adj" fmla="val 30595"/>
                </a:avLst>
              </a:prstGeom>
              <a:solidFill>
                <a:srgbClr val="126EA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Enhancing System Performance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437185" y="3352681"/>
              <a:ext cx="2804954" cy="2585955"/>
              <a:chOff x="577259" y="3349184"/>
              <a:chExt cx="2804954" cy="2585955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: 圆角 40"/>
              <p:cNvSpPr/>
              <p:nvPr/>
            </p:nvSpPr>
            <p:spPr>
              <a:xfrm>
                <a:off x="577259" y="3349184"/>
                <a:ext cx="2773255" cy="855251"/>
              </a:xfrm>
              <a:prstGeom prst="roundRect">
                <a:avLst>
                  <a:gd name="adj" fmla="val 30595"/>
                </a:avLst>
              </a:prstGeom>
              <a:solidFill>
                <a:srgbClr val="126EA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Saving Spectrum Resources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5411" y="3345687"/>
              <a:ext cx="2877795" cy="2585955"/>
              <a:chOff x="504418" y="3349184"/>
              <a:chExt cx="2877795" cy="2585955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3382213" y="3517059"/>
                <a:ext cx="0" cy="24180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: 圆角 45"/>
              <p:cNvSpPr/>
              <p:nvPr/>
            </p:nvSpPr>
            <p:spPr>
              <a:xfrm>
                <a:off x="504418" y="3349184"/>
                <a:ext cx="2846095" cy="855251"/>
              </a:xfrm>
              <a:prstGeom prst="roundRect">
                <a:avLst>
                  <a:gd name="adj" fmla="val 30595"/>
                </a:avLst>
              </a:prstGeom>
              <a:solidFill>
                <a:srgbClr val="126EA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sx="102000" sy="102000" algn="tl" rotWithShape="0">
                  <a:srgbClr val="0164A5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zh-CN" sz="2000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Promoting Intelligent Development</a:t>
                </a:r>
                <a:endParaRPr lang="zh-CN" altLang="en-US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sp>
          <p:nvSpPr>
            <p:cNvPr id="51" name="矩形: 圆角 50"/>
            <p:cNvSpPr/>
            <p:nvPr/>
          </p:nvSpPr>
          <p:spPr>
            <a:xfrm>
              <a:off x="9166477" y="3349185"/>
              <a:ext cx="2936622" cy="858746"/>
            </a:xfrm>
            <a:prstGeom prst="roundRect">
              <a:avLst>
                <a:gd name="adj" fmla="val 30595"/>
              </a:avLst>
            </a:prstGeom>
            <a:solidFill>
              <a:srgbClr val="126EA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20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Expanding Application Fields</a:t>
              </a:r>
              <a:endParaRPr lang="zh-CN" altLang="en-US" sz="20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94842519685045,&quot;left&quot;:-52.167244094488204,&quot;top&quot;:123.35,&quot;width&quot;:774.317007874015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9,&quot;left&quot;:77.24354330708665,&quot;top&quot;:181.95,&quot;width&quot;:502.2564566929133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1815</Words>
  <Application>Microsoft Office PowerPoint</Application>
  <PresentationFormat>宽屏</PresentationFormat>
  <Paragraphs>338</Paragraphs>
  <Slides>35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思源黑体 CN Normal</vt:lpstr>
      <vt:lpstr>优设标题黑</vt:lpstr>
      <vt:lpstr>Arial</vt:lpstr>
      <vt:lpstr>微软雅黑</vt:lpstr>
      <vt:lpstr>思源黑体 CN Heavy</vt:lpstr>
      <vt:lpstr>等线 Light</vt:lpstr>
      <vt:lpstr>Calibri</vt:lpstr>
      <vt:lpstr>Times New Roman</vt:lpstr>
      <vt:lpstr>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杰博 帅</dc:creator>
  <cp:lastModifiedBy>根文 陈</cp:lastModifiedBy>
  <cp:revision>189</cp:revision>
  <dcterms:created xsi:type="dcterms:W3CDTF">2023-11-03T16:40:00Z</dcterms:created>
  <dcterms:modified xsi:type="dcterms:W3CDTF">2024-12-23T02:06:05Z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39C46090594B484594B57EA47960113D_12</vt:lpwstr>
  </property>
  <property fmtid="{D5CDD505-2E9C-101B-9397-08002B2CF9AE}" pid="3" name="KSOProductBuildVer">
    <vt:lpwstr>2052-12.1.0.19302</vt:lpwstr>
  </property>
</Properties>
</file>